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52"/>
  </p:notesMasterIdLst>
  <p:sldIdLst>
    <p:sldId id="258" r:id="rId2"/>
    <p:sldId id="264" r:id="rId3"/>
    <p:sldId id="265" r:id="rId4"/>
    <p:sldId id="266" r:id="rId5"/>
    <p:sldId id="267" r:id="rId6"/>
    <p:sldId id="268" r:id="rId7"/>
    <p:sldId id="269" r:id="rId8"/>
    <p:sldId id="260" r:id="rId9"/>
    <p:sldId id="261" r:id="rId10"/>
    <p:sldId id="262" r:id="rId11"/>
    <p:sldId id="273" r:id="rId12"/>
    <p:sldId id="271" r:id="rId13"/>
    <p:sldId id="274" r:id="rId14"/>
    <p:sldId id="275" r:id="rId15"/>
    <p:sldId id="286" r:id="rId16"/>
    <p:sldId id="313" r:id="rId17"/>
    <p:sldId id="314" r:id="rId18"/>
    <p:sldId id="276" r:id="rId19"/>
    <p:sldId id="287" r:id="rId20"/>
    <p:sldId id="277" r:id="rId21"/>
    <p:sldId id="278" r:id="rId22"/>
    <p:sldId id="279" r:id="rId23"/>
    <p:sldId id="280" r:id="rId24"/>
    <p:sldId id="281" r:id="rId25"/>
    <p:sldId id="282" r:id="rId26"/>
    <p:sldId id="284" r:id="rId27"/>
    <p:sldId id="309" r:id="rId28"/>
    <p:sldId id="289" r:id="rId29"/>
    <p:sldId id="285" r:id="rId30"/>
    <p:sldId id="288" r:id="rId31"/>
    <p:sldId id="290" r:id="rId32"/>
    <p:sldId id="311" r:id="rId33"/>
    <p:sldId id="312"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10" r:id="rId49"/>
    <p:sldId id="307" r:id="rId50"/>
    <p:sldId id="308"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9F0B9-3ACC-4EDB-BED6-42FFD7039FD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tr-TR"/>
        </a:p>
      </dgm:t>
    </dgm:pt>
    <dgm:pt modelId="{82EC778F-C71A-4078-BD79-26506DBB5ED5}">
      <dgm:prSet phldrT="[Metin]" custT="1"/>
      <dgm:spPr>
        <a:gradFill flip="none" rotWithShape="1">
          <a:gsLst>
            <a:gs pos="0">
              <a:schemeClr val="accent1">
                <a:tint val="66000"/>
                <a:satMod val="160000"/>
              </a:schemeClr>
            </a:gs>
            <a:gs pos="12000">
              <a:srgbClr val="FFDE53">
                <a:lumMod val="86000"/>
              </a:srgbClr>
            </a:gs>
            <a:gs pos="100000">
              <a:schemeClr val="accent1">
                <a:tint val="23500"/>
                <a:satMod val="160000"/>
              </a:schemeClr>
            </a:gs>
          </a:gsLst>
          <a:lin ang="16200000" scaled="1"/>
          <a:tileRect/>
        </a:gradFill>
        <a:ln>
          <a:noFill/>
        </a:ln>
        <a:effectLst>
          <a:innerShdw blurRad="63500" dist="50800" dir="16200000">
            <a:prstClr val="black">
              <a:alpha val="50000"/>
            </a:prstClr>
          </a:inn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smtClean="0">
              <a:solidFill>
                <a:schemeClr val="tx1"/>
              </a:solidFill>
              <a:latin typeface="Comic Sans MS" pitchFamily="66" charset="0"/>
            </a:rPr>
            <a:t>Mevzuat</a:t>
          </a:r>
          <a:endParaRPr lang="tr-TR" sz="2400" dirty="0">
            <a:solidFill>
              <a:schemeClr val="tx1"/>
            </a:solidFill>
            <a:latin typeface="Comic Sans MS" pitchFamily="66" charset="0"/>
          </a:endParaRPr>
        </a:p>
      </dgm:t>
    </dgm:pt>
    <dgm:pt modelId="{87F38CF1-CF32-4EC1-99AE-1F93A9D05A49}" type="parTrans" cxnId="{CD4D2EF7-505C-4CE1-8C06-95422455663C}">
      <dgm:prSet/>
      <dgm:spPr/>
      <dgm:t>
        <a:bodyPr/>
        <a:lstStyle/>
        <a:p>
          <a:endParaRPr lang="tr-TR" sz="2400"/>
        </a:p>
      </dgm:t>
    </dgm:pt>
    <dgm:pt modelId="{1FC28B4A-B27A-43C2-A437-51AC4402BF36}" type="sibTrans" cxnId="{CD4D2EF7-505C-4CE1-8C06-95422455663C}">
      <dgm:prSet/>
      <dgm:spPr>
        <a:scene3d>
          <a:camera prst="orthographicFront">
            <a:rot lat="0" lon="0" rev="0"/>
          </a:camera>
          <a:lightRig rig="contrasting" dir="t">
            <a:rot lat="0" lon="0" rev="1200000"/>
          </a:lightRig>
        </a:scene3d>
        <a:sp3d z="-110000">
          <a:bevelT/>
        </a:sp3d>
      </dgm:spPr>
      <dgm:t>
        <a:bodyPr/>
        <a:lstStyle/>
        <a:p>
          <a:endParaRPr lang="tr-TR" sz="2400"/>
        </a:p>
      </dgm:t>
    </dgm:pt>
    <dgm:pt modelId="{E35ADDB5-599A-4B91-95C2-9DD5743F5F7E}">
      <dgm:prSet phldrT="[Metin]" custT="1"/>
      <dgm:spPr>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ln>
          <a:solidFill>
            <a:schemeClr val="bg1"/>
          </a:solidFill>
        </a:ln>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dirty="0" smtClean="0">
              <a:solidFill>
                <a:schemeClr val="tx1"/>
              </a:solidFill>
              <a:latin typeface="Comic Sans MS" pitchFamily="66" charset="0"/>
            </a:rPr>
            <a:t>Muhtasar Beyanname Şifre Alımı</a:t>
          </a:r>
          <a:endParaRPr lang="tr-TR" sz="2400" dirty="0">
            <a:solidFill>
              <a:schemeClr val="tx1"/>
            </a:solidFill>
            <a:latin typeface="Comic Sans MS" pitchFamily="66" charset="0"/>
          </a:endParaRPr>
        </a:p>
      </dgm:t>
    </dgm:pt>
    <dgm:pt modelId="{25D73B06-EC1F-4493-84EE-DF8F043A163D}" type="parTrans" cxnId="{196DA750-8868-4AEA-82B3-AE692CE2152F}">
      <dgm:prSet/>
      <dgm:spPr/>
      <dgm:t>
        <a:bodyPr/>
        <a:lstStyle/>
        <a:p>
          <a:endParaRPr lang="tr-TR" sz="2400"/>
        </a:p>
      </dgm:t>
    </dgm:pt>
    <dgm:pt modelId="{B004D7CF-4680-4A72-A882-A9E02B2FD28F}" type="sibTrans" cxnId="{196DA750-8868-4AEA-82B3-AE692CE2152F}">
      <dgm:prSet/>
      <dgm:spPr/>
      <dgm:t>
        <a:bodyPr/>
        <a:lstStyle/>
        <a:p>
          <a:endParaRPr lang="tr-TR" sz="2400"/>
        </a:p>
      </dgm:t>
    </dgm:pt>
    <dgm:pt modelId="{40F01591-0571-4AF9-862D-670448C720DB}">
      <dgm:prSet phldrT="[Metin]" custT="1"/>
      <dgm:spPr>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dirty="0" smtClean="0">
              <a:solidFill>
                <a:schemeClr val="tx1"/>
              </a:solidFill>
              <a:latin typeface="Comic Sans MS" pitchFamily="66" charset="0"/>
            </a:rPr>
            <a:t>İnternet Vergi Dairesine Muhtasarın Bildirilmesi</a:t>
          </a:r>
          <a:endParaRPr lang="tr-TR" sz="2400" dirty="0">
            <a:solidFill>
              <a:schemeClr val="tx1"/>
            </a:solidFill>
            <a:latin typeface="Comic Sans MS" pitchFamily="66" charset="0"/>
          </a:endParaRPr>
        </a:p>
      </dgm:t>
    </dgm:pt>
    <dgm:pt modelId="{C1862A16-D180-4099-854A-D1F55E674A40}" type="parTrans" cxnId="{12BC764C-6447-41F5-ABF9-16CC32EDAD63}">
      <dgm:prSet/>
      <dgm:spPr/>
      <dgm:t>
        <a:bodyPr/>
        <a:lstStyle/>
        <a:p>
          <a:endParaRPr lang="tr-TR" sz="2400"/>
        </a:p>
      </dgm:t>
    </dgm:pt>
    <dgm:pt modelId="{7CD72DE0-D48D-42EF-8430-3DD8AD834F6F}" type="sibTrans" cxnId="{12BC764C-6447-41F5-ABF9-16CC32EDAD63}">
      <dgm:prSet/>
      <dgm:spPr/>
      <dgm:t>
        <a:bodyPr/>
        <a:lstStyle/>
        <a:p>
          <a:endParaRPr lang="tr-TR" sz="2400"/>
        </a:p>
      </dgm:t>
    </dgm:pt>
    <dgm:pt modelId="{BE375F5F-FB89-4438-BA1B-41E213130AE1}">
      <dgm:prSet phldrT="[Metin]" custT="1"/>
      <dgm:spPr>
        <a:gradFill flip="none" rotWithShape="1">
          <a:gsLst>
            <a:gs pos="0">
              <a:schemeClr val="accent1">
                <a:tint val="66000"/>
                <a:satMod val="160000"/>
              </a:schemeClr>
            </a:gs>
            <a:gs pos="12000">
              <a:srgbClr val="FFDE53">
                <a:lumMod val="86000"/>
              </a:srgbClr>
            </a:gs>
            <a:gs pos="100000">
              <a:schemeClr val="accent1">
                <a:tint val="23500"/>
                <a:satMod val="160000"/>
              </a:schemeClr>
            </a:gs>
          </a:gsLst>
          <a:lin ang="16200000" scaled="1"/>
          <a:tileRect/>
        </a:gradFill>
        <a:ln>
          <a:noFill/>
        </a:ln>
        <a:effectLst>
          <a:innerShdw blurRad="63500" dist="50800" dir="16200000">
            <a:prstClr val="black">
              <a:alpha val="50000"/>
            </a:prstClr>
          </a:inn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dirty="0" smtClean="0">
              <a:solidFill>
                <a:schemeClr val="tx1"/>
              </a:solidFill>
              <a:latin typeface="Comic Sans MS" pitchFamily="66" charset="0"/>
            </a:rPr>
            <a:t>E- </a:t>
          </a:r>
          <a:r>
            <a:rPr lang="tr-TR" sz="2400" dirty="0" err="1" smtClean="0">
              <a:solidFill>
                <a:schemeClr val="tx1"/>
              </a:solidFill>
              <a:latin typeface="Comic Sans MS" pitchFamily="66" charset="0"/>
            </a:rPr>
            <a:t>Muhatasar</a:t>
          </a:r>
          <a:r>
            <a:rPr lang="tr-TR" sz="2400" dirty="0" smtClean="0">
              <a:solidFill>
                <a:schemeClr val="tx1"/>
              </a:solidFill>
              <a:latin typeface="Comic Sans MS" pitchFamily="66" charset="0"/>
            </a:rPr>
            <a:t> Beyanname Programının Kurulumu</a:t>
          </a:r>
          <a:endParaRPr lang="tr-TR" sz="2400" dirty="0">
            <a:solidFill>
              <a:schemeClr val="tx1"/>
            </a:solidFill>
            <a:latin typeface="Comic Sans MS" pitchFamily="66" charset="0"/>
          </a:endParaRPr>
        </a:p>
      </dgm:t>
    </dgm:pt>
    <dgm:pt modelId="{2730660F-78A2-4796-83F3-D49E6E7824B1}" type="parTrans" cxnId="{4F75155E-9A34-4F0C-BB01-A655A026C744}">
      <dgm:prSet/>
      <dgm:spPr/>
      <dgm:t>
        <a:bodyPr/>
        <a:lstStyle/>
        <a:p>
          <a:endParaRPr lang="tr-TR"/>
        </a:p>
      </dgm:t>
    </dgm:pt>
    <dgm:pt modelId="{04E217F8-E8FF-4F99-A76E-8C85AE859A12}" type="sibTrans" cxnId="{4F75155E-9A34-4F0C-BB01-A655A026C744}">
      <dgm:prSet/>
      <dgm:spPr/>
      <dgm:t>
        <a:bodyPr/>
        <a:lstStyle/>
        <a:p>
          <a:endParaRPr lang="tr-TR"/>
        </a:p>
      </dgm:t>
    </dgm:pt>
    <dgm:pt modelId="{DF1D9847-5480-4905-B5B6-589DE597BF75}">
      <dgm:prSet phldrT="[Metin]" custT="1"/>
      <dgm:spPr>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dirty="0" smtClean="0">
              <a:solidFill>
                <a:schemeClr val="tx1"/>
              </a:solidFill>
              <a:latin typeface="Comic Sans MS" pitchFamily="66" charset="0"/>
            </a:rPr>
            <a:t>Muhtasar Beyannamesinin Düzenlenme İşlemleri</a:t>
          </a:r>
          <a:endParaRPr lang="tr-TR" sz="2400" dirty="0">
            <a:solidFill>
              <a:schemeClr val="tx1"/>
            </a:solidFill>
            <a:latin typeface="Comic Sans MS" pitchFamily="66" charset="0"/>
          </a:endParaRPr>
        </a:p>
      </dgm:t>
    </dgm:pt>
    <dgm:pt modelId="{AB3A5723-10CA-4E17-8F22-5419CDB2AC53}" type="sibTrans" cxnId="{FE098F00-59AA-4B37-BF71-0A4E3787E932}">
      <dgm:prSet/>
      <dgm:spPr/>
      <dgm:t>
        <a:bodyPr/>
        <a:lstStyle/>
        <a:p>
          <a:endParaRPr lang="tr-TR" sz="2400"/>
        </a:p>
      </dgm:t>
    </dgm:pt>
    <dgm:pt modelId="{903F6F17-D3AE-4B50-B7E5-73F49C94B189}" type="parTrans" cxnId="{FE098F00-59AA-4B37-BF71-0A4E3787E932}">
      <dgm:prSet/>
      <dgm:spPr/>
      <dgm:t>
        <a:bodyPr/>
        <a:lstStyle/>
        <a:p>
          <a:endParaRPr lang="tr-TR" sz="2400"/>
        </a:p>
      </dgm:t>
    </dgm:pt>
    <dgm:pt modelId="{14758089-BD58-4902-83A9-E2E6B31FFE35}">
      <dgm:prSet phldrT="[Metin]" custT="1"/>
      <dgm:spPr>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dirty="0" smtClean="0">
              <a:solidFill>
                <a:schemeClr val="tx1"/>
              </a:solidFill>
              <a:latin typeface="Comic Sans MS" pitchFamily="66" charset="0"/>
            </a:rPr>
            <a:t>Muhtasar Beyanname Düzenlenmesinde Dikkat Edilecek Hususlar</a:t>
          </a:r>
          <a:endParaRPr lang="tr-TR" sz="2400" dirty="0">
            <a:solidFill>
              <a:schemeClr val="tx1"/>
            </a:solidFill>
            <a:latin typeface="Comic Sans MS" pitchFamily="66" charset="0"/>
          </a:endParaRPr>
        </a:p>
      </dgm:t>
    </dgm:pt>
    <dgm:pt modelId="{0B003DAB-6FBE-4048-9A40-9ABCD83ACA5E}" type="parTrans" cxnId="{85EC8E17-D1DE-48EE-A79E-34F5836446ED}">
      <dgm:prSet/>
      <dgm:spPr/>
      <dgm:t>
        <a:bodyPr/>
        <a:lstStyle/>
        <a:p>
          <a:endParaRPr lang="tr-TR"/>
        </a:p>
      </dgm:t>
    </dgm:pt>
    <dgm:pt modelId="{970EF3E7-5D73-4C06-87CF-E1FCE4172899}" type="sibTrans" cxnId="{85EC8E17-D1DE-48EE-A79E-34F5836446ED}">
      <dgm:prSet/>
      <dgm:spPr/>
      <dgm:t>
        <a:bodyPr/>
        <a:lstStyle/>
        <a:p>
          <a:endParaRPr lang="tr-TR"/>
        </a:p>
      </dgm:t>
    </dgm:pt>
    <dgm:pt modelId="{4744CBEC-90A4-4003-AF89-22D2F14CA5C6}">
      <dgm:prSet phldrT="[Metin]" custT="1"/>
      <dgm:spPr>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tr-TR" sz="2400" dirty="0" smtClean="0">
              <a:solidFill>
                <a:schemeClr val="tx1"/>
              </a:solidFill>
              <a:latin typeface="Comic Sans MS" pitchFamily="66" charset="0"/>
            </a:rPr>
            <a:t>Sorular</a:t>
          </a:r>
          <a:endParaRPr lang="tr-TR" sz="2400" dirty="0">
            <a:solidFill>
              <a:schemeClr val="tx1"/>
            </a:solidFill>
            <a:latin typeface="Comic Sans MS" pitchFamily="66" charset="0"/>
          </a:endParaRPr>
        </a:p>
      </dgm:t>
    </dgm:pt>
    <dgm:pt modelId="{B1B7AF84-3686-4DD0-B810-B04575ACC6BE}" type="parTrans" cxnId="{A56FEAE3-F558-4DD5-973F-1011D9CA0006}">
      <dgm:prSet/>
      <dgm:spPr/>
      <dgm:t>
        <a:bodyPr/>
        <a:lstStyle/>
        <a:p>
          <a:endParaRPr lang="tr-TR"/>
        </a:p>
      </dgm:t>
    </dgm:pt>
    <dgm:pt modelId="{E9BFBC68-3E18-4F0C-A569-2CF72597A3DA}" type="sibTrans" cxnId="{A56FEAE3-F558-4DD5-973F-1011D9CA0006}">
      <dgm:prSet/>
      <dgm:spPr/>
      <dgm:t>
        <a:bodyPr/>
        <a:lstStyle/>
        <a:p>
          <a:endParaRPr lang="tr-TR"/>
        </a:p>
      </dgm:t>
    </dgm:pt>
    <dgm:pt modelId="{3303AF0E-FFE9-45D1-913E-546D028FBE36}" type="pres">
      <dgm:prSet presAssocID="{A9B9F0B9-3ACC-4EDB-BED6-42FFD7039FD2}" presName="Name0" presStyleCnt="0">
        <dgm:presLayoutVars>
          <dgm:chMax val="7"/>
          <dgm:chPref val="7"/>
          <dgm:dir/>
        </dgm:presLayoutVars>
      </dgm:prSet>
      <dgm:spPr/>
      <dgm:t>
        <a:bodyPr/>
        <a:lstStyle/>
        <a:p>
          <a:endParaRPr lang="tr-TR"/>
        </a:p>
      </dgm:t>
    </dgm:pt>
    <dgm:pt modelId="{16D4E19B-A4CE-47B9-9173-135E60A804F0}" type="pres">
      <dgm:prSet presAssocID="{A9B9F0B9-3ACC-4EDB-BED6-42FFD7039FD2}" presName="Name1" presStyleCnt="0"/>
      <dgm:spPr>
        <a:scene3d>
          <a:camera prst="orthographicFront"/>
          <a:lightRig rig="threePt" dir="t"/>
        </a:scene3d>
        <a:sp3d>
          <a:bevelT/>
        </a:sp3d>
      </dgm:spPr>
      <dgm:t>
        <a:bodyPr/>
        <a:lstStyle/>
        <a:p>
          <a:endParaRPr lang="tr-TR"/>
        </a:p>
      </dgm:t>
    </dgm:pt>
    <dgm:pt modelId="{BE8C87D1-35B1-479C-A9F0-926691A21E5F}" type="pres">
      <dgm:prSet presAssocID="{A9B9F0B9-3ACC-4EDB-BED6-42FFD7039FD2}" presName="cycle" presStyleCnt="0"/>
      <dgm:spPr>
        <a:scene3d>
          <a:camera prst="orthographicFront"/>
          <a:lightRig rig="threePt" dir="t"/>
        </a:scene3d>
        <a:sp3d>
          <a:bevelT/>
        </a:sp3d>
      </dgm:spPr>
      <dgm:t>
        <a:bodyPr/>
        <a:lstStyle/>
        <a:p>
          <a:endParaRPr lang="tr-TR"/>
        </a:p>
      </dgm:t>
    </dgm:pt>
    <dgm:pt modelId="{1175E022-B977-4583-B4C3-B096CDD4E560}" type="pres">
      <dgm:prSet presAssocID="{A9B9F0B9-3ACC-4EDB-BED6-42FFD7039FD2}" presName="srcNode" presStyleLbl="node1" presStyleIdx="0" presStyleCnt="7"/>
      <dgm:spPr>
        <a:scene3d>
          <a:camera prst="orthographicFront"/>
          <a:lightRig rig="threePt" dir="t"/>
        </a:scene3d>
        <a:sp3d>
          <a:bevelT/>
        </a:sp3d>
      </dgm:spPr>
      <dgm:t>
        <a:bodyPr/>
        <a:lstStyle/>
        <a:p>
          <a:endParaRPr lang="tr-TR"/>
        </a:p>
      </dgm:t>
    </dgm:pt>
    <dgm:pt modelId="{EE996238-F06E-44C1-A189-C3E0BA18F25E}" type="pres">
      <dgm:prSet presAssocID="{A9B9F0B9-3ACC-4EDB-BED6-42FFD7039FD2}" presName="conn" presStyleLbl="parChTrans1D2" presStyleIdx="0" presStyleCnt="1"/>
      <dgm:spPr/>
      <dgm:t>
        <a:bodyPr/>
        <a:lstStyle/>
        <a:p>
          <a:endParaRPr lang="tr-TR"/>
        </a:p>
      </dgm:t>
    </dgm:pt>
    <dgm:pt modelId="{F162B790-0726-492F-894C-BD9A33EF3FE7}" type="pres">
      <dgm:prSet presAssocID="{A9B9F0B9-3ACC-4EDB-BED6-42FFD7039FD2}" presName="extraNode" presStyleLbl="node1" presStyleIdx="0" presStyleCnt="7"/>
      <dgm:spPr>
        <a:scene3d>
          <a:camera prst="orthographicFront"/>
          <a:lightRig rig="threePt" dir="t"/>
        </a:scene3d>
        <a:sp3d>
          <a:bevelT/>
        </a:sp3d>
      </dgm:spPr>
      <dgm:t>
        <a:bodyPr/>
        <a:lstStyle/>
        <a:p>
          <a:endParaRPr lang="tr-TR"/>
        </a:p>
      </dgm:t>
    </dgm:pt>
    <dgm:pt modelId="{7855FCFA-CD01-423C-8E6D-63C6BE879D0A}" type="pres">
      <dgm:prSet presAssocID="{A9B9F0B9-3ACC-4EDB-BED6-42FFD7039FD2}" presName="dstNode" presStyleLbl="node1" presStyleIdx="0" presStyleCnt="7"/>
      <dgm:spPr>
        <a:scene3d>
          <a:camera prst="orthographicFront"/>
          <a:lightRig rig="threePt" dir="t"/>
        </a:scene3d>
        <a:sp3d>
          <a:bevelT/>
        </a:sp3d>
      </dgm:spPr>
      <dgm:t>
        <a:bodyPr/>
        <a:lstStyle/>
        <a:p>
          <a:endParaRPr lang="tr-TR"/>
        </a:p>
      </dgm:t>
    </dgm:pt>
    <dgm:pt modelId="{D3E2BDC6-483D-4630-8BF5-758AA769D91F}" type="pres">
      <dgm:prSet presAssocID="{82EC778F-C71A-4078-BD79-26506DBB5ED5}" presName="text_1" presStyleLbl="node1" presStyleIdx="0" presStyleCnt="7">
        <dgm:presLayoutVars>
          <dgm:bulletEnabled val="1"/>
        </dgm:presLayoutVars>
      </dgm:prSet>
      <dgm:spPr/>
      <dgm:t>
        <a:bodyPr/>
        <a:lstStyle/>
        <a:p>
          <a:endParaRPr lang="tr-TR"/>
        </a:p>
      </dgm:t>
    </dgm:pt>
    <dgm:pt modelId="{2F39834A-794F-4836-A60D-4E40AD29C2D6}" type="pres">
      <dgm:prSet presAssocID="{82EC778F-C71A-4078-BD79-26506DBB5ED5}" presName="accent_1" presStyleCnt="0"/>
      <dgm:spPr>
        <a:scene3d>
          <a:camera prst="orthographicFront"/>
          <a:lightRig rig="threePt" dir="t"/>
        </a:scene3d>
        <a:sp3d>
          <a:bevelT/>
        </a:sp3d>
      </dgm:spPr>
      <dgm:t>
        <a:bodyPr/>
        <a:lstStyle/>
        <a:p>
          <a:endParaRPr lang="tr-TR"/>
        </a:p>
      </dgm:t>
    </dgm:pt>
    <dgm:pt modelId="{B570D777-A480-4BAB-8DE8-0CD070834C65}" type="pres">
      <dgm:prSet presAssocID="{82EC778F-C71A-4078-BD79-26506DBB5ED5}" presName="accentRepeatNode" presStyleLbl="solidFgAcc1" presStyleIdx="0" presStyleCnt="7"/>
      <dgm:spPr>
        <a:solidFill>
          <a:srgbClr val="00B0F0"/>
        </a:solidFill>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tr-TR"/>
        </a:p>
      </dgm:t>
    </dgm:pt>
    <dgm:pt modelId="{519DB46B-BE13-4A7D-8A7C-79D4DE7D99C1}" type="pres">
      <dgm:prSet presAssocID="{BE375F5F-FB89-4438-BA1B-41E213130AE1}" presName="text_2" presStyleLbl="node1" presStyleIdx="1" presStyleCnt="7">
        <dgm:presLayoutVars>
          <dgm:bulletEnabled val="1"/>
        </dgm:presLayoutVars>
      </dgm:prSet>
      <dgm:spPr/>
      <dgm:t>
        <a:bodyPr/>
        <a:lstStyle/>
        <a:p>
          <a:endParaRPr lang="tr-TR"/>
        </a:p>
      </dgm:t>
    </dgm:pt>
    <dgm:pt modelId="{A77A450F-5681-4AE4-8587-0A9A1B72BD43}" type="pres">
      <dgm:prSet presAssocID="{BE375F5F-FB89-4438-BA1B-41E213130AE1}" presName="accent_2" presStyleCnt="0"/>
      <dgm:spPr/>
    </dgm:pt>
    <dgm:pt modelId="{3081071D-4BCF-4248-80FE-03DE982EF59E}" type="pres">
      <dgm:prSet presAssocID="{BE375F5F-FB89-4438-BA1B-41E213130AE1}" presName="accentRepeatNode" presStyleLbl="solidFgAcc1" presStyleIdx="1" presStyleCnt="7" custLinFactNeighborX="-2592" custLinFactNeighborY="3612"/>
      <dgm:spPr>
        <a:solidFill>
          <a:srgbClr val="00B0F0"/>
        </a:solidFill>
      </dgm:spPr>
      <dgm:t>
        <a:bodyPr/>
        <a:lstStyle/>
        <a:p>
          <a:endParaRPr lang="tr-TR"/>
        </a:p>
      </dgm:t>
    </dgm:pt>
    <dgm:pt modelId="{D2218137-16C6-4FD2-8F25-A5CB363DF053}" type="pres">
      <dgm:prSet presAssocID="{E35ADDB5-599A-4B91-95C2-9DD5743F5F7E}" presName="text_3" presStyleLbl="node1" presStyleIdx="2" presStyleCnt="7">
        <dgm:presLayoutVars>
          <dgm:bulletEnabled val="1"/>
        </dgm:presLayoutVars>
      </dgm:prSet>
      <dgm:spPr/>
      <dgm:t>
        <a:bodyPr/>
        <a:lstStyle/>
        <a:p>
          <a:endParaRPr lang="tr-TR"/>
        </a:p>
      </dgm:t>
    </dgm:pt>
    <dgm:pt modelId="{BF17B69B-0321-44E3-B2C2-DE12F7847963}" type="pres">
      <dgm:prSet presAssocID="{E35ADDB5-599A-4B91-95C2-9DD5743F5F7E}" presName="accent_3" presStyleCnt="0"/>
      <dgm:spPr/>
    </dgm:pt>
    <dgm:pt modelId="{DAAC4C7C-22E9-45BB-AEF7-028ACB3C2999}" type="pres">
      <dgm:prSet presAssocID="{E35ADDB5-599A-4B91-95C2-9DD5743F5F7E}" presName="accentRepeatNode" presStyleLbl="solidFgAcc1" presStyleIdx="2" presStyleCnt="7"/>
      <dgm:spPr>
        <a:solidFill>
          <a:srgbClr val="00B0F0"/>
        </a:solidFill>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tr-TR"/>
        </a:p>
      </dgm:t>
    </dgm:pt>
    <dgm:pt modelId="{5BDFB64A-C56B-4DAE-A63A-48E99B78F9C0}" type="pres">
      <dgm:prSet presAssocID="{DF1D9847-5480-4905-B5B6-589DE597BF75}" presName="text_4" presStyleLbl="node1" presStyleIdx="3" presStyleCnt="7">
        <dgm:presLayoutVars>
          <dgm:bulletEnabled val="1"/>
        </dgm:presLayoutVars>
      </dgm:prSet>
      <dgm:spPr/>
      <dgm:t>
        <a:bodyPr/>
        <a:lstStyle/>
        <a:p>
          <a:endParaRPr lang="tr-TR"/>
        </a:p>
      </dgm:t>
    </dgm:pt>
    <dgm:pt modelId="{490A620D-5BC4-4E43-8312-AB5B4BAEE98C}" type="pres">
      <dgm:prSet presAssocID="{DF1D9847-5480-4905-B5B6-589DE597BF75}" presName="accent_4" presStyleCnt="0"/>
      <dgm:spPr/>
    </dgm:pt>
    <dgm:pt modelId="{FBAABF3A-36E2-4A33-8AC0-08AC0DA7EE5A}" type="pres">
      <dgm:prSet presAssocID="{DF1D9847-5480-4905-B5B6-589DE597BF75}" presName="accentRepeatNode" presStyleLbl="solidFgAcc1" presStyleIdx="3" presStyleCnt="7"/>
      <dgm:spPr>
        <a:solidFill>
          <a:srgbClr val="00B0F0"/>
        </a:solidFill>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tr-TR"/>
        </a:p>
      </dgm:t>
    </dgm:pt>
    <dgm:pt modelId="{E444C8DD-7C57-4E0F-A309-DA5200A15A7A}" type="pres">
      <dgm:prSet presAssocID="{40F01591-0571-4AF9-862D-670448C720DB}" presName="text_5" presStyleLbl="node1" presStyleIdx="4" presStyleCnt="7">
        <dgm:presLayoutVars>
          <dgm:bulletEnabled val="1"/>
        </dgm:presLayoutVars>
      </dgm:prSet>
      <dgm:spPr/>
      <dgm:t>
        <a:bodyPr/>
        <a:lstStyle/>
        <a:p>
          <a:endParaRPr lang="tr-TR"/>
        </a:p>
      </dgm:t>
    </dgm:pt>
    <dgm:pt modelId="{429B7A12-F6A5-47EB-AA1D-1F0A65422AF1}" type="pres">
      <dgm:prSet presAssocID="{40F01591-0571-4AF9-862D-670448C720DB}" presName="accent_5" presStyleCnt="0"/>
      <dgm:spPr/>
    </dgm:pt>
    <dgm:pt modelId="{67962A04-7EDC-4268-9336-AA5EF80AE224}" type="pres">
      <dgm:prSet presAssocID="{40F01591-0571-4AF9-862D-670448C720DB}" presName="accentRepeatNode" presStyleLbl="solidFgAcc1" presStyleIdx="4" presStyleCnt="7"/>
      <dgm:spPr>
        <a:solidFill>
          <a:srgbClr val="00B0F0"/>
        </a:solidFill>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tr-TR"/>
        </a:p>
      </dgm:t>
    </dgm:pt>
    <dgm:pt modelId="{92F75F89-D353-4A6F-8ADE-09C24400099D}" type="pres">
      <dgm:prSet presAssocID="{14758089-BD58-4902-83A9-E2E6B31FFE35}" presName="text_6" presStyleLbl="node1" presStyleIdx="5" presStyleCnt="7">
        <dgm:presLayoutVars>
          <dgm:bulletEnabled val="1"/>
        </dgm:presLayoutVars>
      </dgm:prSet>
      <dgm:spPr/>
      <dgm:t>
        <a:bodyPr/>
        <a:lstStyle/>
        <a:p>
          <a:endParaRPr lang="tr-TR"/>
        </a:p>
      </dgm:t>
    </dgm:pt>
    <dgm:pt modelId="{32BD0B58-47E8-4E2D-A570-69DE19D43389}" type="pres">
      <dgm:prSet presAssocID="{14758089-BD58-4902-83A9-E2E6B31FFE35}" presName="accent_6" presStyleCnt="0"/>
      <dgm:spPr/>
    </dgm:pt>
    <dgm:pt modelId="{CB094C02-A494-4F89-A9C0-A5B4D4880D29}" type="pres">
      <dgm:prSet presAssocID="{14758089-BD58-4902-83A9-E2E6B31FFE35}" presName="accentRepeatNode" presStyleLbl="solidFgAcc1" presStyleIdx="5" presStyleCnt="7"/>
      <dgm:spPr>
        <a:solidFill>
          <a:srgbClr val="00B0F0"/>
        </a:solidFill>
      </dgm:spPr>
      <dgm:t>
        <a:bodyPr/>
        <a:lstStyle/>
        <a:p>
          <a:endParaRPr lang="tr-TR"/>
        </a:p>
      </dgm:t>
    </dgm:pt>
    <dgm:pt modelId="{2EFCC5DA-FF41-41AD-A4BD-DFC9D8C5E946}" type="pres">
      <dgm:prSet presAssocID="{4744CBEC-90A4-4003-AF89-22D2F14CA5C6}" presName="text_7" presStyleLbl="node1" presStyleIdx="6" presStyleCnt="7">
        <dgm:presLayoutVars>
          <dgm:bulletEnabled val="1"/>
        </dgm:presLayoutVars>
      </dgm:prSet>
      <dgm:spPr/>
      <dgm:t>
        <a:bodyPr/>
        <a:lstStyle/>
        <a:p>
          <a:endParaRPr lang="tr-TR"/>
        </a:p>
      </dgm:t>
    </dgm:pt>
    <dgm:pt modelId="{C8218190-9C2A-4643-B4DF-4FC520D55386}" type="pres">
      <dgm:prSet presAssocID="{4744CBEC-90A4-4003-AF89-22D2F14CA5C6}" presName="accent_7" presStyleCnt="0"/>
      <dgm:spPr/>
    </dgm:pt>
    <dgm:pt modelId="{7892DDAA-0D38-43D9-A12F-1B5EB220F65A}" type="pres">
      <dgm:prSet presAssocID="{4744CBEC-90A4-4003-AF89-22D2F14CA5C6}" presName="accentRepeatNode" presStyleLbl="solidFgAcc1" presStyleIdx="6" presStyleCnt="7"/>
      <dgm:spPr>
        <a:solidFill>
          <a:srgbClr val="00B0F0"/>
        </a:solidFill>
      </dgm:spPr>
      <dgm:t>
        <a:bodyPr/>
        <a:lstStyle/>
        <a:p>
          <a:endParaRPr lang="tr-TR"/>
        </a:p>
      </dgm:t>
    </dgm:pt>
  </dgm:ptLst>
  <dgm:cxnLst>
    <dgm:cxn modelId="{FD18B036-3C76-4C0C-B656-0CFDF46C7DC7}" type="presOf" srcId="{1FC28B4A-B27A-43C2-A437-51AC4402BF36}" destId="{EE996238-F06E-44C1-A189-C3E0BA18F25E}" srcOrd="0" destOrd="0" presId="urn:microsoft.com/office/officeart/2008/layout/VerticalCurvedList"/>
    <dgm:cxn modelId="{CD4D2EF7-505C-4CE1-8C06-95422455663C}" srcId="{A9B9F0B9-3ACC-4EDB-BED6-42FFD7039FD2}" destId="{82EC778F-C71A-4078-BD79-26506DBB5ED5}" srcOrd="0" destOrd="0" parTransId="{87F38CF1-CF32-4EC1-99AE-1F93A9D05A49}" sibTransId="{1FC28B4A-B27A-43C2-A437-51AC4402BF36}"/>
    <dgm:cxn modelId="{12BC764C-6447-41F5-ABF9-16CC32EDAD63}" srcId="{A9B9F0B9-3ACC-4EDB-BED6-42FFD7039FD2}" destId="{40F01591-0571-4AF9-862D-670448C720DB}" srcOrd="4" destOrd="0" parTransId="{C1862A16-D180-4099-854A-D1F55E674A40}" sibTransId="{7CD72DE0-D48D-42EF-8430-3DD8AD834F6F}"/>
    <dgm:cxn modelId="{196DA750-8868-4AEA-82B3-AE692CE2152F}" srcId="{A9B9F0B9-3ACC-4EDB-BED6-42FFD7039FD2}" destId="{E35ADDB5-599A-4B91-95C2-9DD5743F5F7E}" srcOrd="2" destOrd="0" parTransId="{25D73B06-EC1F-4493-84EE-DF8F043A163D}" sibTransId="{B004D7CF-4680-4A72-A882-A9E02B2FD28F}"/>
    <dgm:cxn modelId="{0792643E-6CE1-45DC-9EFB-EDEF35FF7E5E}" type="presOf" srcId="{14758089-BD58-4902-83A9-E2E6B31FFE35}" destId="{92F75F89-D353-4A6F-8ADE-09C24400099D}" srcOrd="0" destOrd="0" presId="urn:microsoft.com/office/officeart/2008/layout/VerticalCurvedList"/>
    <dgm:cxn modelId="{587C316F-0CE9-4FFB-885D-411AB8883E91}" type="presOf" srcId="{BE375F5F-FB89-4438-BA1B-41E213130AE1}" destId="{519DB46B-BE13-4A7D-8A7C-79D4DE7D99C1}" srcOrd="0" destOrd="0" presId="urn:microsoft.com/office/officeart/2008/layout/VerticalCurvedList"/>
    <dgm:cxn modelId="{A56FEAE3-F558-4DD5-973F-1011D9CA0006}" srcId="{A9B9F0B9-3ACC-4EDB-BED6-42FFD7039FD2}" destId="{4744CBEC-90A4-4003-AF89-22D2F14CA5C6}" srcOrd="6" destOrd="0" parTransId="{B1B7AF84-3686-4DD0-B810-B04575ACC6BE}" sibTransId="{E9BFBC68-3E18-4F0C-A569-2CF72597A3DA}"/>
    <dgm:cxn modelId="{66FE17AC-797D-4DE6-8D7B-9CB26DEC2741}" type="presOf" srcId="{82EC778F-C71A-4078-BD79-26506DBB5ED5}" destId="{D3E2BDC6-483D-4630-8BF5-758AA769D91F}" srcOrd="0" destOrd="0" presId="urn:microsoft.com/office/officeart/2008/layout/VerticalCurvedList"/>
    <dgm:cxn modelId="{B7BBE48C-2C41-432B-9BCF-EEF55C714D57}" type="presOf" srcId="{E35ADDB5-599A-4B91-95C2-9DD5743F5F7E}" destId="{D2218137-16C6-4FD2-8F25-A5CB363DF053}" srcOrd="0" destOrd="0" presId="urn:microsoft.com/office/officeart/2008/layout/VerticalCurvedList"/>
    <dgm:cxn modelId="{FE098F00-59AA-4B37-BF71-0A4E3787E932}" srcId="{A9B9F0B9-3ACC-4EDB-BED6-42FFD7039FD2}" destId="{DF1D9847-5480-4905-B5B6-589DE597BF75}" srcOrd="3" destOrd="0" parTransId="{903F6F17-D3AE-4B50-B7E5-73F49C94B189}" sibTransId="{AB3A5723-10CA-4E17-8F22-5419CDB2AC53}"/>
    <dgm:cxn modelId="{4F75155E-9A34-4F0C-BB01-A655A026C744}" srcId="{A9B9F0B9-3ACC-4EDB-BED6-42FFD7039FD2}" destId="{BE375F5F-FB89-4438-BA1B-41E213130AE1}" srcOrd="1" destOrd="0" parTransId="{2730660F-78A2-4796-83F3-D49E6E7824B1}" sibTransId="{04E217F8-E8FF-4F99-A76E-8C85AE859A12}"/>
    <dgm:cxn modelId="{AB97A079-4295-4B8A-BA9A-FD99866B5296}" type="presOf" srcId="{4744CBEC-90A4-4003-AF89-22D2F14CA5C6}" destId="{2EFCC5DA-FF41-41AD-A4BD-DFC9D8C5E946}" srcOrd="0" destOrd="0" presId="urn:microsoft.com/office/officeart/2008/layout/VerticalCurvedList"/>
    <dgm:cxn modelId="{5D09A98C-8E1B-4944-904A-382F6FFCEBB3}" type="presOf" srcId="{40F01591-0571-4AF9-862D-670448C720DB}" destId="{E444C8DD-7C57-4E0F-A309-DA5200A15A7A}" srcOrd="0" destOrd="0" presId="urn:microsoft.com/office/officeart/2008/layout/VerticalCurvedList"/>
    <dgm:cxn modelId="{57FA0293-2634-4DA8-9A02-CF6985BCEB14}" type="presOf" srcId="{DF1D9847-5480-4905-B5B6-589DE597BF75}" destId="{5BDFB64A-C56B-4DAE-A63A-48E99B78F9C0}" srcOrd="0" destOrd="0" presId="urn:microsoft.com/office/officeart/2008/layout/VerticalCurvedList"/>
    <dgm:cxn modelId="{85EC8E17-D1DE-48EE-A79E-34F5836446ED}" srcId="{A9B9F0B9-3ACC-4EDB-BED6-42FFD7039FD2}" destId="{14758089-BD58-4902-83A9-E2E6B31FFE35}" srcOrd="5" destOrd="0" parTransId="{0B003DAB-6FBE-4048-9A40-9ABCD83ACA5E}" sibTransId="{970EF3E7-5D73-4C06-87CF-E1FCE4172899}"/>
    <dgm:cxn modelId="{262611D5-A495-45EE-9D30-B1C1054CCC6E}" type="presOf" srcId="{A9B9F0B9-3ACC-4EDB-BED6-42FFD7039FD2}" destId="{3303AF0E-FFE9-45D1-913E-546D028FBE36}" srcOrd="0" destOrd="0" presId="urn:microsoft.com/office/officeart/2008/layout/VerticalCurvedList"/>
    <dgm:cxn modelId="{CB6E50DB-92E6-4096-9295-085AE611DC47}" type="presParOf" srcId="{3303AF0E-FFE9-45D1-913E-546D028FBE36}" destId="{16D4E19B-A4CE-47B9-9173-135E60A804F0}" srcOrd="0" destOrd="0" presId="urn:microsoft.com/office/officeart/2008/layout/VerticalCurvedList"/>
    <dgm:cxn modelId="{CA17F073-7938-4F45-8CD4-8955A58B83F9}" type="presParOf" srcId="{16D4E19B-A4CE-47B9-9173-135E60A804F0}" destId="{BE8C87D1-35B1-479C-A9F0-926691A21E5F}" srcOrd="0" destOrd="0" presId="urn:microsoft.com/office/officeart/2008/layout/VerticalCurvedList"/>
    <dgm:cxn modelId="{CBC44220-25E2-4D2C-A73B-669556ACF82B}" type="presParOf" srcId="{BE8C87D1-35B1-479C-A9F0-926691A21E5F}" destId="{1175E022-B977-4583-B4C3-B096CDD4E560}" srcOrd="0" destOrd="0" presId="urn:microsoft.com/office/officeart/2008/layout/VerticalCurvedList"/>
    <dgm:cxn modelId="{C4224B3E-0E85-4F1D-8A21-C444516049BB}" type="presParOf" srcId="{BE8C87D1-35B1-479C-A9F0-926691A21E5F}" destId="{EE996238-F06E-44C1-A189-C3E0BA18F25E}" srcOrd="1" destOrd="0" presId="urn:microsoft.com/office/officeart/2008/layout/VerticalCurvedList"/>
    <dgm:cxn modelId="{3E3EB7E1-B82A-4694-8EB9-BFDF06BBD926}" type="presParOf" srcId="{BE8C87D1-35B1-479C-A9F0-926691A21E5F}" destId="{F162B790-0726-492F-894C-BD9A33EF3FE7}" srcOrd="2" destOrd="0" presId="urn:microsoft.com/office/officeart/2008/layout/VerticalCurvedList"/>
    <dgm:cxn modelId="{CCF00E99-9ED7-443F-BBD4-92490A31FD1A}" type="presParOf" srcId="{BE8C87D1-35B1-479C-A9F0-926691A21E5F}" destId="{7855FCFA-CD01-423C-8E6D-63C6BE879D0A}" srcOrd="3" destOrd="0" presId="urn:microsoft.com/office/officeart/2008/layout/VerticalCurvedList"/>
    <dgm:cxn modelId="{6B822525-9E5E-480C-9102-9439D7A6FD32}" type="presParOf" srcId="{16D4E19B-A4CE-47B9-9173-135E60A804F0}" destId="{D3E2BDC6-483D-4630-8BF5-758AA769D91F}" srcOrd="1" destOrd="0" presId="urn:microsoft.com/office/officeart/2008/layout/VerticalCurvedList"/>
    <dgm:cxn modelId="{1D0553A6-476E-4682-8E02-A8BB7656CAB3}" type="presParOf" srcId="{16D4E19B-A4CE-47B9-9173-135E60A804F0}" destId="{2F39834A-794F-4836-A60D-4E40AD29C2D6}" srcOrd="2" destOrd="0" presId="urn:microsoft.com/office/officeart/2008/layout/VerticalCurvedList"/>
    <dgm:cxn modelId="{EED539BA-24B7-4528-B23F-7D52BA6C4410}" type="presParOf" srcId="{2F39834A-794F-4836-A60D-4E40AD29C2D6}" destId="{B570D777-A480-4BAB-8DE8-0CD070834C65}" srcOrd="0" destOrd="0" presId="urn:microsoft.com/office/officeart/2008/layout/VerticalCurvedList"/>
    <dgm:cxn modelId="{0E21BD9B-182F-44C4-B097-618EFD185D29}" type="presParOf" srcId="{16D4E19B-A4CE-47B9-9173-135E60A804F0}" destId="{519DB46B-BE13-4A7D-8A7C-79D4DE7D99C1}" srcOrd="3" destOrd="0" presId="urn:microsoft.com/office/officeart/2008/layout/VerticalCurvedList"/>
    <dgm:cxn modelId="{6A5D9548-85CB-4F3C-960E-65C755F6109D}" type="presParOf" srcId="{16D4E19B-A4CE-47B9-9173-135E60A804F0}" destId="{A77A450F-5681-4AE4-8587-0A9A1B72BD43}" srcOrd="4" destOrd="0" presId="urn:microsoft.com/office/officeart/2008/layout/VerticalCurvedList"/>
    <dgm:cxn modelId="{BFD4962F-B091-4847-9214-7DC83FA78FAC}" type="presParOf" srcId="{A77A450F-5681-4AE4-8587-0A9A1B72BD43}" destId="{3081071D-4BCF-4248-80FE-03DE982EF59E}" srcOrd="0" destOrd="0" presId="urn:microsoft.com/office/officeart/2008/layout/VerticalCurvedList"/>
    <dgm:cxn modelId="{4F0DB90C-35F4-4AB6-B97F-F60F9271D3C1}" type="presParOf" srcId="{16D4E19B-A4CE-47B9-9173-135E60A804F0}" destId="{D2218137-16C6-4FD2-8F25-A5CB363DF053}" srcOrd="5" destOrd="0" presId="urn:microsoft.com/office/officeart/2008/layout/VerticalCurvedList"/>
    <dgm:cxn modelId="{B8CFF88C-C693-4998-8C36-547E08E1F806}" type="presParOf" srcId="{16D4E19B-A4CE-47B9-9173-135E60A804F0}" destId="{BF17B69B-0321-44E3-B2C2-DE12F7847963}" srcOrd="6" destOrd="0" presId="urn:microsoft.com/office/officeart/2008/layout/VerticalCurvedList"/>
    <dgm:cxn modelId="{C2C980B5-EC63-4A8F-92C9-10D4732A14A8}" type="presParOf" srcId="{BF17B69B-0321-44E3-B2C2-DE12F7847963}" destId="{DAAC4C7C-22E9-45BB-AEF7-028ACB3C2999}" srcOrd="0" destOrd="0" presId="urn:microsoft.com/office/officeart/2008/layout/VerticalCurvedList"/>
    <dgm:cxn modelId="{A74419AE-AC50-4397-9E23-DDF9505459A2}" type="presParOf" srcId="{16D4E19B-A4CE-47B9-9173-135E60A804F0}" destId="{5BDFB64A-C56B-4DAE-A63A-48E99B78F9C0}" srcOrd="7" destOrd="0" presId="urn:microsoft.com/office/officeart/2008/layout/VerticalCurvedList"/>
    <dgm:cxn modelId="{27EA5DA7-6A0D-4998-9ECF-F7D2463C94E0}" type="presParOf" srcId="{16D4E19B-A4CE-47B9-9173-135E60A804F0}" destId="{490A620D-5BC4-4E43-8312-AB5B4BAEE98C}" srcOrd="8" destOrd="0" presId="urn:microsoft.com/office/officeart/2008/layout/VerticalCurvedList"/>
    <dgm:cxn modelId="{3627E3BC-74EE-4266-97B3-A8DB63F5441A}" type="presParOf" srcId="{490A620D-5BC4-4E43-8312-AB5B4BAEE98C}" destId="{FBAABF3A-36E2-4A33-8AC0-08AC0DA7EE5A}" srcOrd="0" destOrd="0" presId="urn:microsoft.com/office/officeart/2008/layout/VerticalCurvedList"/>
    <dgm:cxn modelId="{09A2B9AE-E0B1-49CB-B7C2-0623CE121BA1}" type="presParOf" srcId="{16D4E19B-A4CE-47B9-9173-135E60A804F0}" destId="{E444C8DD-7C57-4E0F-A309-DA5200A15A7A}" srcOrd="9" destOrd="0" presId="urn:microsoft.com/office/officeart/2008/layout/VerticalCurvedList"/>
    <dgm:cxn modelId="{71CDFC3E-6B38-49CC-B500-09A0B0074909}" type="presParOf" srcId="{16D4E19B-A4CE-47B9-9173-135E60A804F0}" destId="{429B7A12-F6A5-47EB-AA1D-1F0A65422AF1}" srcOrd="10" destOrd="0" presId="urn:microsoft.com/office/officeart/2008/layout/VerticalCurvedList"/>
    <dgm:cxn modelId="{4E3282F7-9D19-44FE-AA93-CFCBFA4E2650}" type="presParOf" srcId="{429B7A12-F6A5-47EB-AA1D-1F0A65422AF1}" destId="{67962A04-7EDC-4268-9336-AA5EF80AE224}" srcOrd="0" destOrd="0" presId="urn:microsoft.com/office/officeart/2008/layout/VerticalCurvedList"/>
    <dgm:cxn modelId="{6D7724F2-5F81-4661-9FFB-01CB74864559}" type="presParOf" srcId="{16D4E19B-A4CE-47B9-9173-135E60A804F0}" destId="{92F75F89-D353-4A6F-8ADE-09C24400099D}" srcOrd="11" destOrd="0" presId="urn:microsoft.com/office/officeart/2008/layout/VerticalCurvedList"/>
    <dgm:cxn modelId="{A9B1BEE7-B2FC-4970-9802-F57F8F324FBC}" type="presParOf" srcId="{16D4E19B-A4CE-47B9-9173-135E60A804F0}" destId="{32BD0B58-47E8-4E2D-A570-69DE19D43389}" srcOrd="12" destOrd="0" presId="urn:microsoft.com/office/officeart/2008/layout/VerticalCurvedList"/>
    <dgm:cxn modelId="{5E7C0954-E242-4653-ABCD-A02DD9EE1412}" type="presParOf" srcId="{32BD0B58-47E8-4E2D-A570-69DE19D43389}" destId="{CB094C02-A494-4F89-A9C0-A5B4D4880D29}" srcOrd="0" destOrd="0" presId="urn:microsoft.com/office/officeart/2008/layout/VerticalCurvedList"/>
    <dgm:cxn modelId="{87E13B5E-D1BE-4BA0-8611-BEFFAC47B07B}" type="presParOf" srcId="{16D4E19B-A4CE-47B9-9173-135E60A804F0}" destId="{2EFCC5DA-FF41-41AD-A4BD-DFC9D8C5E946}" srcOrd="13" destOrd="0" presId="urn:microsoft.com/office/officeart/2008/layout/VerticalCurvedList"/>
    <dgm:cxn modelId="{D1867B62-F960-4E84-B3F4-949795F9EA14}" type="presParOf" srcId="{16D4E19B-A4CE-47B9-9173-135E60A804F0}" destId="{C8218190-9C2A-4643-B4DF-4FC520D55386}" srcOrd="14" destOrd="0" presId="urn:microsoft.com/office/officeart/2008/layout/VerticalCurvedList"/>
    <dgm:cxn modelId="{BCBBC967-3405-40AB-90CC-C1487AE00F1A}" type="presParOf" srcId="{C8218190-9C2A-4643-B4DF-4FC520D55386}" destId="{7892DDAA-0D38-43D9-A12F-1B5EB220F65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96238-F06E-44C1-A189-C3E0BA18F25E}">
      <dsp:nvSpPr>
        <dsp:cNvPr id="0" name=""/>
        <dsp:cNvSpPr/>
      </dsp:nvSpPr>
      <dsp:spPr>
        <a:xfrm>
          <a:off x="-5028290" y="-770665"/>
          <a:ext cx="5990548" cy="5990548"/>
        </a:xfrm>
        <a:prstGeom prst="blockArc">
          <a:avLst>
            <a:gd name="adj1" fmla="val 18900000"/>
            <a:gd name="adj2" fmla="val 2700000"/>
            <a:gd name="adj3" fmla="val 361"/>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a:bevelT/>
        </a:sp3d>
      </dsp:spPr>
      <dsp:style>
        <a:lnRef idx="2">
          <a:scrgbClr r="0" g="0" b="0"/>
        </a:lnRef>
        <a:fillRef idx="0">
          <a:scrgbClr r="0" g="0" b="0"/>
        </a:fillRef>
        <a:effectRef idx="0">
          <a:scrgbClr r="0" g="0" b="0"/>
        </a:effectRef>
        <a:fontRef idx="minor"/>
      </dsp:style>
    </dsp:sp>
    <dsp:sp modelId="{D3E2BDC6-483D-4630-8BF5-758AA769D91F}">
      <dsp:nvSpPr>
        <dsp:cNvPr id="0" name=""/>
        <dsp:cNvSpPr/>
      </dsp:nvSpPr>
      <dsp:spPr>
        <a:xfrm>
          <a:off x="312112" y="202261"/>
          <a:ext cx="10836422" cy="404344"/>
        </a:xfrm>
        <a:prstGeom prst="rect">
          <a:avLst/>
        </a:prstGeom>
        <a:gradFill flip="none" rotWithShape="1">
          <a:gsLst>
            <a:gs pos="0">
              <a:schemeClr val="accent1">
                <a:tint val="66000"/>
                <a:satMod val="160000"/>
              </a:schemeClr>
            </a:gs>
            <a:gs pos="12000">
              <a:srgbClr val="FFDE53">
                <a:lumMod val="86000"/>
              </a:srgbClr>
            </a:gs>
            <a:gs pos="100000">
              <a:schemeClr val="accent1">
                <a:tint val="23500"/>
                <a:satMod val="160000"/>
              </a:schemeClr>
            </a:gs>
          </a:gsLst>
          <a:lin ang="16200000" scaled="1"/>
          <a:tileRect/>
        </a:gradFill>
        <a:ln>
          <a:noFill/>
        </a:ln>
        <a:effectLst>
          <a:innerShdw blurRad="63500" dist="50800" dir="16200000">
            <a:prstClr val="black">
              <a:alpha val="50000"/>
            </a:prst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smtClean="0">
              <a:solidFill>
                <a:schemeClr val="tx1"/>
              </a:solidFill>
              <a:latin typeface="Comic Sans MS" pitchFamily="66" charset="0"/>
            </a:rPr>
            <a:t>Mevzuat</a:t>
          </a:r>
          <a:endParaRPr lang="tr-TR" sz="2400" kern="1200" dirty="0">
            <a:solidFill>
              <a:schemeClr val="tx1"/>
            </a:solidFill>
            <a:latin typeface="Comic Sans MS" pitchFamily="66" charset="0"/>
          </a:endParaRPr>
        </a:p>
      </dsp:txBody>
      <dsp:txXfrm>
        <a:off x="312112" y="202261"/>
        <a:ext cx="10836422" cy="404344"/>
      </dsp:txXfrm>
    </dsp:sp>
    <dsp:sp modelId="{B570D777-A480-4BAB-8DE8-0CD070834C65}">
      <dsp:nvSpPr>
        <dsp:cNvPr id="0" name=""/>
        <dsp:cNvSpPr/>
      </dsp:nvSpPr>
      <dsp:spPr>
        <a:xfrm>
          <a:off x="59397" y="151718"/>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19DB46B-BE13-4A7D-8A7C-79D4DE7D99C1}">
      <dsp:nvSpPr>
        <dsp:cNvPr id="0" name=""/>
        <dsp:cNvSpPr/>
      </dsp:nvSpPr>
      <dsp:spPr>
        <a:xfrm>
          <a:off x="678283" y="809134"/>
          <a:ext cx="10470251" cy="404344"/>
        </a:xfrm>
        <a:prstGeom prst="rect">
          <a:avLst/>
        </a:prstGeom>
        <a:gradFill flip="none" rotWithShape="1">
          <a:gsLst>
            <a:gs pos="0">
              <a:schemeClr val="accent1">
                <a:tint val="66000"/>
                <a:satMod val="160000"/>
              </a:schemeClr>
            </a:gs>
            <a:gs pos="12000">
              <a:srgbClr val="FFDE53">
                <a:lumMod val="86000"/>
              </a:srgbClr>
            </a:gs>
            <a:gs pos="100000">
              <a:schemeClr val="accent1">
                <a:tint val="23500"/>
                <a:satMod val="160000"/>
              </a:schemeClr>
            </a:gs>
          </a:gsLst>
          <a:lin ang="16200000" scaled="1"/>
          <a:tileRect/>
        </a:gradFill>
        <a:ln>
          <a:noFill/>
        </a:ln>
        <a:effectLst>
          <a:innerShdw blurRad="63500" dist="50800" dir="16200000">
            <a:prstClr val="black">
              <a:alpha val="50000"/>
            </a:prst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Comic Sans MS" pitchFamily="66" charset="0"/>
            </a:rPr>
            <a:t>E- </a:t>
          </a:r>
          <a:r>
            <a:rPr lang="tr-TR" sz="2400" kern="1200" dirty="0" err="1" smtClean="0">
              <a:solidFill>
                <a:schemeClr val="tx1"/>
              </a:solidFill>
              <a:latin typeface="Comic Sans MS" pitchFamily="66" charset="0"/>
            </a:rPr>
            <a:t>Muhatasar</a:t>
          </a:r>
          <a:r>
            <a:rPr lang="tr-TR" sz="2400" kern="1200" dirty="0" smtClean="0">
              <a:solidFill>
                <a:schemeClr val="tx1"/>
              </a:solidFill>
              <a:latin typeface="Comic Sans MS" pitchFamily="66" charset="0"/>
            </a:rPr>
            <a:t> Beyanname Programının Kurulumu</a:t>
          </a:r>
          <a:endParaRPr lang="tr-TR" sz="2400" kern="1200" dirty="0">
            <a:solidFill>
              <a:schemeClr val="tx1"/>
            </a:solidFill>
            <a:latin typeface="Comic Sans MS" pitchFamily="66" charset="0"/>
          </a:endParaRPr>
        </a:p>
      </dsp:txBody>
      <dsp:txXfrm>
        <a:off x="678283" y="809134"/>
        <a:ext cx="10470251" cy="404344"/>
      </dsp:txXfrm>
    </dsp:sp>
    <dsp:sp modelId="{3081071D-4BCF-4248-80FE-03DE982EF59E}">
      <dsp:nvSpPr>
        <dsp:cNvPr id="0" name=""/>
        <dsp:cNvSpPr/>
      </dsp:nvSpPr>
      <dsp:spPr>
        <a:xfrm>
          <a:off x="412466" y="776847"/>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2218137-16C6-4FD2-8F25-A5CB363DF053}">
      <dsp:nvSpPr>
        <dsp:cNvPr id="0" name=""/>
        <dsp:cNvSpPr/>
      </dsp:nvSpPr>
      <dsp:spPr>
        <a:xfrm>
          <a:off x="878943" y="1415563"/>
          <a:ext cx="10269591" cy="404344"/>
        </a:xfrm>
        <a:prstGeom prst="rect">
          <a:avLst/>
        </a:prstGeom>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Comic Sans MS" pitchFamily="66" charset="0"/>
            </a:rPr>
            <a:t>Muhtasar Beyanname Şifre Alımı</a:t>
          </a:r>
          <a:endParaRPr lang="tr-TR" sz="2400" kern="1200" dirty="0">
            <a:solidFill>
              <a:schemeClr val="tx1"/>
            </a:solidFill>
            <a:latin typeface="Comic Sans MS" pitchFamily="66" charset="0"/>
          </a:endParaRPr>
        </a:p>
      </dsp:txBody>
      <dsp:txXfrm>
        <a:off x="878943" y="1415563"/>
        <a:ext cx="10269591" cy="404344"/>
      </dsp:txXfrm>
    </dsp:sp>
    <dsp:sp modelId="{DAAC4C7C-22E9-45BB-AEF7-028ACB3C2999}">
      <dsp:nvSpPr>
        <dsp:cNvPr id="0" name=""/>
        <dsp:cNvSpPr/>
      </dsp:nvSpPr>
      <dsp:spPr>
        <a:xfrm>
          <a:off x="626227" y="1365020"/>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BDFB64A-C56B-4DAE-A63A-48E99B78F9C0}">
      <dsp:nvSpPr>
        <dsp:cNvPr id="0" name=""/>
        <dsp:cNvSpPr/>
      </dsp:nvSpPr>
      <dsp:spPr>
        <a:xfrm>
          <a:off x="943011" y="2022436"/>
          <a:ext cx="10205523" cy="404344"/>
        </a:xfrm>
        <a:prstGeom prst="rect">
          <a:avLst/>
        </a:prstGeom>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Comic Sans MS" pitchFamily="66" charset="0"/>
            </a:rPr>
            <a:t>Muhtasar Beyannamesinin Düzenlenme İşlemleri</a:t>
          </a:r>
          <a:endParaRPr lang="tr-TR" sz="2400" kern="1200" dirty="0">
            <a:solidFill>
              <a:schemeClr val="tx1"/>
            </a:solidFill>
            <a:latin typeface="Comic Sans MS" pitchFamily="66" charset="0"/>
          </a:endParaRPr>
        </a:p>
      </dsp:txBody>
      <dsp:txXfrm>
        <a:off x="943011" y="2022436"/>
        <a:ext cx="10205523" cy="404344"/>
      </dsp:txXfrm>
    </dsp:sp>
    <dsp:sp modelId="{FBAABF3A-36E2-4A33-8AC0-08AC0DA7EE5A}">
      <dsp:nvSpPr>
        <dsp:cNvPr id="0" name=""/>
        <dsp:cNvSpPr/>
      </dsp:nvSpPr>
      <dsp:spPr>
        <a:xfrm>
          <a:off x="690296" y="1971893"/>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444C8DD-7C57-4E0F-A309-DA5200A15A7A}">
      <dsp:nvSpPr>
        <dsp:cNvPr id="0" name=""/>
        <dsp:cNvSpPr/>
      </dsp:nvSpPr>
      <dsp:spPr>
        <a:xfrm>
          <a:off x="878943" y="2629309"/>
          <a:ext cx="10269591" cy="404344"/>
        </a:xfrm>
        <a:prstGeom prst="rect">
          <a:avLst/>
        </a:prstGeom>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Comic Sans MS" pitchFamily="66" charset="0"/>
            </a:rPr>
            <a:t>İnternet Vergi Dairesine Muhtasarın Bildirilmesi</a:t>
          </a:r>
          <a:endParaRPr lang="tr-TR" sz="2400" kern="1200" dirty="0">
            <a:solidFill>
              <a:schemeClr val="tx1"/>
            </a:solidFill>
            <a:latin typeface="Comic Sans MS" pitchFamily="66" charset="0"/>
          </a:endParaRPr>
        </a:p>
      </dsp:txBody>
      <dsp:txXfrm>
        <a:off x="878943" y="2629309"/>
        <a:ext cx="10269591" cy="404344"/>
      </dsp:txXfrm>
    </dsp:sp>
    <dsp:sp modelId="{67962A04-7EDC-4268-9336-AA5EF80AE224}">
      <dsp:nvSpPr>
        <dsp:cNvPr id="0" name=""/>
        <dsp:cNvSpPr/>
      </dsp:nvSpPr>
      <dsp:spPr>
        <a:xfrm>
          <a:off x="626227" y="2578766"/>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2F75F89-D353-4A6F-8ADE-09C24400099D}">
      <dsp:nvSpPr>
        <dsp:cNvPr id="0" name=""/>
        <dsp:cNvSpPr/>
      </dsp:nvSpPr>
      <dsp:spPr>
        <a:xfrm>
          <a:off x="678283" y="3235738"/>
          <a:ext cx="10470251" cy="404344"/>
        </a:xfrm>
        <a:prstGeom prst="rect">
          <a:avLst/>
        </a:prstGeom>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Comic Sans MS" pitchFamily="66" charset="0"/>
            </a:rPr>
            <a:t>Muhtasar Beyanname Düzenlenmesinde Dikkat Edilecek Hususlar</a:t>
          </a:r>
          <a:endParaRPr lang="tr-TR" sz="2400" kern="1200" dirty="0">
            <a:solidFill>
              <a:schemeClr val="tx1"/>
            </a:solidFill>
            <a:latin typeface="Comic Sans MS" pitchFamily="66" charset="0"/>
          </a:endParaRPr>
        </a:p>
      </dsp:txBody>
      <dsp:txXfrm>
        <a:off x="678283" y="3235738"/>
        <a:ext cx="10470251" cy="404344"/>
      </dsp:txXfrm>
    </dsp:sp>
    <dsp:sp modelId="{CB094C02-A494-4F89-A9C0-A5B4D4880D29}">
      <dsp:nvSpPr>
        <dsp:cNvPr id="0" name=""/>
        <dsp:cNvSpPr/>
      </dsp:nvSpPr>
      <dsp:spPr>
        <a:xfrm>
          <a:off x="425567" y="3185195"/>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FCC5DA-FF41-41AD-A4BD-DFC9D8C5E946}">
      <dsp:nvSpPr>
        <dsp:cNvPr id="0" name=""/>
        <dsp:cNvSpPr/>
      </dsp:nvSpPr>
      <dsp:spPr>
        <a:xfrm>
          <a:off x="312112" y="3842611"/>
          <a:ext cx="10836422" cy="404344"/>
        </a:xfrm>
        <a:prstGeom prst="rect">
          <a:avLst/>
        </a:prstGeom>
        <a:gradFill rotWithShape="0">
          <a:gsLst>
            <a:gs pos="12000">
              <a:schemeClr val="accent1">
                <a:tint val="66000"/>
                <a:satMod val="160000"/>
                <a:lumMod val="86000"/>
              </a:schemeClr>
            </a:gs>
            <a:gs pos="12000">
              <a:srgbClr val="FFDE53">
                <a:lumMod val="86000"/>
              </a:srgbClr>
            </a:gs>
            <a:gs pos="100000">
              <a:schemeClr val="accent1">
                <a:tint val="23500"/>
                <a:satMod val="160000"/>
              </a:schemeClr>
            </a:gs>
          </a:gsLst>
          <a:lin ang="162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0949"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latin typeface="Comic Sans MS" pitchFamily="66" charset="0"/>
            </a:rPr>
            <a:t>Sorular</a:t>
          </a:r>
          <a:endParaRPr lang="tr-TR" sz="2400" kern="1200" dirty="0">
            <a:solidFill>
              <a:schemeClr val="tx1"/>
            </a:solidFill>
            <a:latin typeface="Comic Sans MS" pitchFamily="66" charset="0"/>
          </a:endParaRPr>
        </a:p>
      </dsp:txBody>
      <dsp:txXfrm>
        <a:off x="312112" y="3842611"/>
        <a:ext cx="10836422" cy="404344"/>
      </dsp:txXfrm>
    </dsp:sp>
    <dsp:sp modelId="{7892DDAA-0D38-43D9-A12F-1B5EB220F65A}">
      <dsp:nvSpPr>
        <dsp:cNvPr id="0" name=""/>
        <dsp:cNvSpPr/>
      </dsp:nvSpPr>
      <dsp:spPr>
        <a:xfrm>
          <a:off x="59397" y="3792068"/>
          <a:ext cx="505431" cy="505431"/>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31159-71EB-480A-8D54-380608023B6C}" type="datetimeFigureOut">
              <a:rPr lang="tr-TR" smtClean="0"/>
              <a:t>2.07.2019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C733A-B83E-4B1D-96C3-4B763B6D9AAB}" type="slidenum">
              <a:rPr lang="tr-TR" smtClean="0"/>
              <a:t>‹#›</a:t>
            </a:fld>
            <a:endParaRPr lang="tr-TR"/>
          </a:p>
        </p:txBody>
      </p:sp>
    </p:spTree>
    <p:extLst>
      <p:ext uri="{BB962C8B-B14F-4D97-AF65-F5344CB8AC3E}">
        <p14:creationId xmlns:p14="http://schemas.microsoft.com/office/powerpoint/2010/main" val="2363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B0C733A-B83E-4B1D-96C3-4B763B6D9AAB}" type="slidenum">
              <a:rPr lang="tr-TR" smtClean="0"/>
              <a:t>1</a:t>
            </a:fld>
            <a:endParaRPr lang="tr-TR"/>
          </a:p>
        </p:txBody>
      </p:sp>
    </p:spTree>
    <p:extLst>
      <p:ext uri="{BB962C8B-B14F-4D97-AF65-F5344CB8AC3E}">
        <p14:creationId xmlns:p14="http://schemas.microsoft.com/office/powerpoint/2010/main" val="7161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B0C733A-B83E-4B1D-96C3-4B763B6D9AAB}" type="slidenum">
              <a:rPr lang="tr-TR" smtClean="0"/>
              <a:t>31</a:t>
            </a:fld>
            <a:endParaRPr lang="tr-TR"/>
          </a:p>
        </p:txBody>
      </p:sp>
    </p:spTree>
    <p:extLst>
      <p:ext uri="{BB962C8B-B14F-4D97-AF65-F5344CB8AC3E}">
        <p14:creationId xmlns:p14="http://schemas.microsoft.com/office/powerpoint/2010/main" val="158817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7530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439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887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967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517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749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55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96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639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62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705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56C0D-6946-4EDD-9748-7597958F8F04}" type="datetimeFigureOut">
              <a:rPr lang="tr-TR" smtClean="0">
                <a:solidFill>
                  <a:prstClr val="black">
                    <a:tint val="75000"/>
                  </a:prstClr>
                </a:solidFill>
              </a:rPr>
              <a:pPr/>
              <a:t>2.07.2019</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787E-991C-4EAE-BF3A-004BEB26B11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3193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ntvrg.gib.gov.tr/" TargetMode="External"/><Relationship Id="rId5" Type="http://schemas.openxmlformats.org/officeDocument/2006/relationships/image" Target="../media/image30.png"/><Relationship Id="rId4" Type="http://schemas.openxmlformats.org/officeDocument/2006/relationships/hyperlink" Target="https://www.gib.gov.tr/"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ib.gov.t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beyanname.gib.gov.tr/download.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C:\eby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b.gov.tr/sites/default/files/fileadmin/user_upload/Tebligler/Gelir_Vergisi/1_serno_muhtasar_ek.pdf" TargetMode="External"/><Relationship Id="rId2" Type="http://schemas.openxmlformats.org/officeDocument/2006/relationships/hyperlink" Target="https://www.gib.gov.tr/fileadmin/mevzuatek/eski/verusulteb340ek2.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76400" y="491270"/>
            <a:ext cx="10515600" cy="1325563"/>
          </a:xfrm>
        </p:spPr>
        <p:txBody>
          <a:bodyPr>
            <a:normAutofit/>
          </a:bodyPr>
          <a:lstStyle/>
          <a:p>
            <a:pPr algn="just">
              <a:spcBef>
                <a:spcPts val="1000"/>
              </a:spcBef>
            </a:pPr>
            <a:r>
              <a:rPr lang="tr-TR" sz="4200" dirty="0">
                <a:solidFill>
                  <a:prstClr val="white"/>
                </a:solidFill>
                <a:latin typeface="+mn-lt"/>
                <a:ea typeface="+mn-ea"/>
                <a:cs typeface="+mn-cs"/>
              </a:rPr>
              <a:t>STRATEJİ GELİŞTİRME DAİRE BAŞKANLIĞI</a:t>
            </a:r>
          </a:p>
        </p:txBody>
      </p:sp>
      <p:sp useBgFill="1">
        <p:nvSpPr>
          <p:cNvPr id="3" name="İçerik Yer Tutucusu 2"/>
          <p:cNvSpPr>
            <a:spLocks noGrp="1"/>
          </p:cNvSpPr>
          <p:nvPr>
            <p:ph idx="1"/>
          </p:nvPr>
        </p:nvSpPr>
        <p:spPr>
          <a:xfrm>
            <a:off x="838200" y="1816833"/>
            <a:ext cx="10515600" cy="4351338"/>
          </a:xfrm>
        </p:spPr>
        <p:txBody>
          <a:bodyPr/>
          <a:lstStyle/>
          <a:p>
            <a:pPr marL="0" indent="0" algn="ctr">
              <a:buNone/>
            </a:pPr>
            <a:r>
              <a:rPr lang="tr-TR" dirty="0" smtClean="0">
                <a:solidFill>
                  <a:prstClr val="white"/>
                </a:solidFill>
              </a:rPr>
              <a:t>MUHTASAR VE PRİM </a:t>
            </a:r>
            <a:r>
              <a:rPr lang="tr-TR" dirty="0">
                <a:solidFill>
                  <a:prstClr val="white"/>
                </a:solidFill>
              </a:rPr>
              <a:t>HİZMET </a:t>
            </a:r>
            <a:r>
              <a:rPr lang="tr-TR" dirty="0" smtClean="0">
                <a:solidFill>
                  <a:prstClr val="white"/>
                </a:solidFill>
              </a:rPr>
              <a:t>BEYANNAMESİNİN VERİLMESİ EĞİTİMİ</a:t>
            </a:r>
            <a:endParaRPr lang="tr-TR" dirty="0">
              <a:solidFill>
                <a:prstClr val="white"/>
              </a:solidFill>
            </a:endParaRPr>
          </a:p>
          <a:p>
            <a:pPr marL="0" indent="0" algn="ctr">
              <a:buNone/>
            </a:pPr>
            <a:endParaRPr lang="tr-TR" dirty="0" smtClean="0"/>
          </a:p>
          <a:p>
            <a:pPr marL="0" indent="0" algn="ctr">
              <a:buNone/>
            </a:pPr>
            <a:r>
              <a:rPr lang="tr-TR" dirty="0">
                <a:solidFill>
                  <a:prstClr val="white"/>
                </a:solidFill>
              </a:rPr>
              <a:t>SERKAN BEKTAŞ</a:t>
            </a:r>
          </a:p>
          <a:p>
            <a:pPr marL="0" indent="0" algn="ctr">
              <a:buNone/>
            </a:pPr>
            <a:r>
              <a:rPr lang="tr-TR" dirty="0">
                <a:solidFill>
                  <a:prstClr val="white"/>
                </a:solidFill>
              </a:rPr>
              <a:t>MALİ HİZMETLER </a:t>
            </a:r>
            <a:r>
              <a:rPr lang="tr-TR" dirty="0" smtClean="0">
                <a:solidFill>
                  <a:prstClr val="white"/>
                </a:solidFill>
              </a:rPr>
              <a:t>UZMANI</a:t>
            </a:r>
          </a:p>
          <a:p>
            <a:pPr marL="0" indent="0" algn="ctr">
              <a:buNone/>
            </a:pPr>
            <a:r>
              <a:rPr lang="tr-TR" dirty="0" smtClean="0">
                <a:solidFill>
                  <a:prstClr val="white"/>
                </a:solidFill>
              </a:rPr>
              <a:t>212 </a:t>
            </a:r>
            <a:r>
              <a:rPr lang="tr-TR" dirty="0">
                <a:solidFill>
                  <a:prstClr val="white"/>
                </a:solidFill>
              </a:rPr>
              <a:t>96 81 -</a:t>
            </a:r>
            <a:r>
              <a:rPr lang="tr-TR" dirty="0" smtClean="0">
                <a:solidFill>
                  <a:prstClr val="white"/>
                </a:solidFill>
              </a:rPr>
              <a:t>1703-1704</a:t>
            </a:r>
            <a:endParaRPr lang="tr-TR" dirty="0">
              <a:solidFill>
                <a:prstClr val="white"/>
              </a:solidFill>
            </a:endParaRPr>
          </a:p>
        </p:txBody>
      </p:sp>
    </p:spTree>
    <p:extLst>
      <p:ext uri="{BB962C8B-B14F-4D97-AF65-F5344CB8AC3E}">
        <p14:creationId xmlns:p14="http://schemas.microsoft.com/office/powerpoint/2010/main" val="94712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9634" y="209550"/>
            <a:ext cx="11852366" cy="6438900"/>
          </a:xfrm>
          <a:prstGeom prst="rect">
            <a:avLst/>
          </a:prstGeom>
        </p:spPr>
      </p:pic>
    </p:spTree>
    <p:extLst>
      <p:ext uri="{BB962C8B-B14F-4D97-AF65-F5344CB8AC3E}">
        <p14:creationId xmlns:p14="http://schemas.microsoft.com/office/powerpoint/2010/main" val="126390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84069"/>
            <a:ext cx="10515600" cy="706619"/>
          </a:xfrm>
        </p:spPr>
        <p:txBody>
          <a:bodyPr>
            <a:noAutofit/>
          </a:bodyPr>
          <a:lstStyle/>
          <a:p>
            <a:pPr algn="just"/>
            <a:r>
              <a:rPr lang="tr-TR" sz="2800" dirty="0" smtClean="0">
                <a:latin typeface="Times New Roman" panose="02020603050405020304" pitchFamily="18" charset="0"/>
                <a:cs typeface="Times New Roman" panose="02020603050405020304" pitchFamily="18" charset="0"/>
              </a:rPr>
              <a:t/>
            </a:r>
            <a:br>
              <a:rPr lang="tr-TR" sz="28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Açılan </a:t>
            </a:r>
            <a:r>
              <a:rPr lang="tr-TR" sz="1600" dirty="0">
                <a:latin typeface="Times New Roman" panose="02020603050405020304" pitchFamily="18" charset="0"/>
                <a:cs typeface="Times New Roman" panose="02020603050405020304" pitchFamily="18" charset="0"/>
              </a:rPr>
              <a:t>ekrandan “Dosya --&gt; Yeni” veya “Dosya --&gt; Yeni (Önceki Versiyonlar)” seçeneklerinden, gönderilecek beyannamenin dönemine uygun versiyonda Muhtasar ve Prim Hizmet Beyannamesi (MUHSGK) seçilerek program açılır.</a:t>
            </a:r>
            <a:br>
              <a:rPr lang="tr-TR" sz="1600" dirty="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28662" y="1881051"/>
            <a:ext cx="10734675" cy="4248286"/>
          </a:xfrm>
          <a:prstGeom prst="rect">
            <a:avLst/>
          </a:prstGeom>
        </p:spPr>
      </p:pic>
      <p:sp>
        <p:nvSpPr>
          <p:cNvPr id="4" name="Unvan 1"/>
          <p:cNvSpPr txBox="1">
            <a:spLocks/>
          </p:cNvSpPr>
          <p:nvPr/>
        </p:nvSpPr>
        <p:spPr>
          <a:xfrm>
            <a:off x="838200" y="365126"/>
            <a:ext cx="10515600" cy="775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smtClean="0">
                <a:latin typeface="Times New Roman" panose="02020603050405020304" pitchFamily="18" charset="0"/>
                <a:cs typeface="Times New Roman" panose="02020603050405020304" pitchFamily="18" charset="0"/>
              </a:rPr>
              <a:t>Muhtasar ve Prim Hizmet Beyannamesinin Düzenlenme İşlemleri</a:t>
            </a:r>
            <a:br>
              <a:rPr lang="tr-TR" sz="4000" b="1" smtClean="0">
                <a:latin typeface="Times New Roman" panose="02020603050405020304" pitchFamily="18" charset="0"/>
                <a:cs typeface="Times New Roman" panose="02020603050405020304" pitchFamily="18" charset="0"/>
              </a:rPr>
            </a:b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411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4000" b="1" dirty="0">
                <a:latin typeface="Times New Roman" panose="02020603050405020304" pitchFamily="18" charset="0"/>
                <a:cs typeface="Times New Roman" panose="02020603050405020304" pitchFamily="18" charset="0"/>
              </a:rPr>
              <a:t>Muhtasar </a:t>
            </a:r>
            <a:r>
              <a:rPr lang="tr-TR" sz="4000" b="1" dirty="0" smtClean="0">
                <a:latin typeface="Times New Roman" panose="02020603050405020304" pitchFamily="18" charset="0"/>
                <a:cs typeface="Times New Roman" panose="02020603050405020304" pitchFamily="18" charset="0"/>
              </a:rPr>
              <a:t>ve Prim Hizmet Beyannamesinin Düzenlenme </a:t>
            </a:r>
            <a:r>
              <a:rPr lang="tr-TR" sz="4000" b="1" dirty="0">
                <a:latin typeface="Times New Roman" panose="02020603050405020304" pitchFamily="18" charset="0"/>
                <a:cs typeface="Times New Roman" panose="02020603050405020304" pitchFamily="18" charset="0"/>
              </a:rPr>
              <a:t>İşlemleri</a:t>
            </a:r>
            <a:br>
              <a:rPr lang="tr-TR" sz="4000" b="1" dirty="0">
                <a:latin typeface="Times New Roman" panose="02020603050405020304" pitchFamily="18" charset="0"/>
                <a:cs typeface="Times New Roman" panose="02020603050405020304" pitchFamily="18" charset="0"/>
              </a:rPr>
            </a:br>
            <a:endParaRPr lang="tr-TR" sz="40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914400" y="2351313"/>
            <a:ext cx="9727473" cy="3825649"/>
          </a:xfrm>
          <a:prstGeom prst="rect">
            <a:avLst/>
          </a:prstGeom>
        </p:spPr>
      </p:pic>
      <p:sp>
        <p:nvSpPr>
          <p:cNvPr id="5" name="Dikdörtgen 4"/>
          <p:cNvSpPr/>
          <p:nvPr/>
        </p:nvSpPr>
        <p:spPr>
          <a:xfrm>
            <a:off x="1314995" y="1427983"/>
            <a:ext cx="10223862" cy="646331"/>
          </a:xfrm>
          <a:prstGeom prst="rect">
            <a:avLst/>
          </a:prstGeom>
        </p:spPr>
        <p:txBody>
          <a:bodyPr wrap="square">
            <a:spAutoFit/>
          </a:bodyPr>
          <a:lstStyle/>
          <a:p>
            <a:r>
              <a:rPr lang="tr-TR" dirty="0" smtClean="0">
                <a:solidFill>
                  <a:srgbClr val="00000A"/>
                </a:solidFill>
                <a:latin typeface="Times New Roman" panose="02020603050405020304" pitchFamily="18" charset="0"/>
                <a:ea typeface="Calibri" panose="020F0502020204030204" pitchFamily="34" charset="0"/>
                <a:cs typeface="Calibri" panose="020F0502020204030204" pitchFamily="34" charset="0"/>
              </a:rPr>
              <a:t>	Muhtasar </a:t>
            </a:r>
            <a:r>
              <a:rPr lang="tr-TR" dirty="0">
                <a:solidFill>
                  <a:srgbClr val="00000A"/>
                </a:solidFill>
                <a:latin typeface="Times New Roman" panose="02020603050405020304" pitchFamily="18" charset="0"/>
                <a:ea typeface="Calibri" panose="020F0502020204030204" pitchFamily="34" charset="0"/>
                <a:cs typeface="Calibri" panose="020F0502020204030204" pitchFamily="34" charset="0"/>
              </a:rPr>
              <a:t>ve Prim Hizmet Beyannamesi; Genel Bilgiler, Vergiye Tabi İşlemler, Ödemeler, Vergi Bildirimi, SGK Bilgileri,  Düzenleme Bilgileri ve Ekler bölümlerinden oluşmaktadır. </a:t>
            </a:r>
            <a:endParaRPr lang="tr-TR" dirty="0"/>
          </a:p>
        </p:txBody>
      </p:sp>
    </p:spTree>
    <p:extLst>
      <p:ext uri="{BB962C8B-B14F-4D97-AF65-F5344CB8AC3E}">
        <p14:creationId xmlns:p14="http://schemas.microsoft.com/office/powerpoint/2010/main" val="2944882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88315"/>
          </a:xfrm>
        </p:spPr>
        <p:txBody>
          <a:bodyPr>
            <a:normAutofit fontScale="90000"/>
          </a:bodyPr>
          <a:lstStyle/>
          <a:p>
            <a:pPr algn="ctr"/>
            <a:r>
              <a:rPr lang="tr-TR" b="1" dirty="0" smtClean="0">
                <a:latin typeface="Times New Roman" panose="02020603050405020304" pitchFamily="18" charset="0"/>
                <a:cs typeface="Times New Roman" panose="02020603050405020304" pitchFamily="18" charset="0"/>
              </a:rPr>
              <a:t>Genel Bilgiler</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853440"/>
            <a:ext cx="10515600" cy="3021873"/>
          </a:xfrm>
        </p:spPr>
        <p:txBody>
          <a:bodyPr>
            <a:normAutofit fontScale="92500" lnSpcReduction="10000"/>
          </a:bodyPr>
          <a:lstStyle/>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İdari Bilgiler</a:t>
            </a:r>
          </a:p>
          <a:p>
            <a:pPr marL="0" indent="0" algn="just">
              <a:buNone/>
            </a:pPr>
            <a:r>
              <a:rPr lang="tr-TR" sz="1800" dirty="0">
                <a:latin typeface="Times New Roman" panose="02020603050405020304" pitchFamily="18" charset="0"/>
                <a:cs typeface="Times New Roman" panose="02020603050405020304" pitchFamily="18" charset="0"/>
              </a:rPr>
              <a:t>İdari Bilgiler bölümünde Vergi Dairesi, Dönem Tipi, Ay, Yıl alanları bulunur. </a:t>
            </a:r>
            <a:r>
              <a:rPr lang="tr-TR" sz="1800" b="1" dirty="0" smtClean="0">
                <a:latin typeface="Times New Roman" panose="02020603050405020304" pitchFamily="18" charset="0"/>
                <a:cs typeface="Times New Roman" panose="02020603050405020304" pitchFamily="18" charset="0"/>
              </a:rPr>
              <a:t>İşçi </a:t>
            </a:r>
            <a:r>
              <a:rPr lang="tr-TR" sz="1800" b="1" dirty="0">
                <a:latin typeface="Times New Roman" panose="02020603050405020304" pitchFamily="18" charset="0"/>
                <a:cs typeface="Times New Roman" panose="02020603050405020304" pitchFamily="18" charset="0"/>
              </a:rPr>
              <a:t>çalıştıranlar için dönem tipi aylık seçilmek zorundadır. Üç aylık dönem tipi seçilmesi durumunda SGK Bilgileri kulakçığı doldurulamaz</a:t>
            </a:r>
            <a:r>
              <a:rPr lang="tr-TR" sz="1800" dirty="0">
                <a:latin typeface="Times New Roman" panose="02020603050405020304" pitchFamily="18" charset="0"/>
                <a:cs typeface="Times New Roman" panose="02020603050405020304" pitchFamily="18" charset="0"/>
              </a:rPr>
              <a:t>. </a:t>
            </a:r>
            <a:endParaRPr lang="tr-TR"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Şube </a:t>
            </a:r>
            <a:r>
              <a:rPr lang="tr-TR" sz="2400" b="1" dirty="0">
                <a:latin typeface="Times New Roman" panose="02020603050405020304" pitchFamily="18" charset="0"/>
                <a:cs typeface="Times New Roman" panose="02020603050405020304" pitchFamily="18" charset="0"/>
              </a:rPr>
              <a:t>No</a:t>
            </a:r>
          </a:p>
          <a:p>
            <a:pPr marL="0" indent="0" algn="just">
              <a:buNone/>
            </a:pPr>
            <a:r>
              <a:rPr lang="tr-TR" sz="1800" dirty="0">
                <a:latin typeface="Times New Roman" panose="02020603050405020304" pitchFamily="18" charset="0"/>
                <a:cs typeface="Times New Roman" panose="02020603050405020304" pitchFamily="18" charset="0"/>
              </a:rPr>
              <a:t>Vergi dairesinde </a:t>
            </a:r>
            <a:r>
              <a:rPr lang="tr-TR" sz="1800" b="1" dirty="0">
                <a:latin typeface="Times New Roman" panose="02020603050405020304" pitchFamily="18" charset="0"/>
                <a:cs typeface="Times New Roman" panose="02020603050405020304" pitchFamily="18" charset="0"/>
              </a:rPr>
              <a:t>şube açılış işlemleri sırasında</a:t>
            </a:r>
            <a:r>
              <a:rPr lang="tr-TR" sz="1800" dirty="0">
                <a:latin typeface="Times New Roman" panose="02020603050405020304" pitchFamily="18" charset="0"/>
                <a:cs typeface="Times New Roman" panose="02020603050405020304" pitchFamily="18" charset="0"/>
              </a:rPr>
              <a:t> </a:t>
            </a:r>
            <a:r>
              <a:rPr lang="tr-TR" sz="1800" dirty="0">
                <a:solidFill>
                  <a:srgbClr val="FF0000"/>
                </a:solidFill>
                <a:latin typeface="Times New Roman" panose="02020603050405020304" pitchFamily="18" charset="0"/>
                <a:cs typeface="Times New Roman" panose="02020603050405020304" pitchFamily="18" charset="0"/>
              </a:rPr>
              <a:t>sicil bölümünce şube için verilen </a:t>
            </a:r>
            <a:r>
              <a:rPr lang="tr-TR" sz="1800" b="1" u="sng" dirty="0">
                <a:solidFill>
                  <a:srgbClr val="FF0000"/>
                </a:solidFill>
                <a:latin typeface="Times New Roman" panose="02020603050405020304" pitchFamily="18" charset="0"/>
                <a:cs typeface="Times New Roman" panose="02020603050405020304" pitchFamily="18" charset="0"/>
              </a:rPr>
              <a:t>kod numarası</a:t>
            </a:r>
            <a:r>
              <a:rPr lang="tr-TR" sz="1800" dirty="0">
                <a:latin typeface="Times New Roman" panose="02020603050405020304" pitchFamily="18" charset="0"/>
                <a:cs typeface="Times New Roman" panose="02020603050405020304" pitchFamily="18" charset="0"/>
              </a:rPr>
              <a:t> yazılmalıdır. </a:t>
            </a:r>
            <a:r>
              <a:rPr lang="tr-TR" sz="1800" b="1" dirty="0">
                <a:latin typeface="Times New Roman" panose="02020603050405020304" pitchFamily="18" charset="0"/>
                <a:cs typeface="Times New Roman" panose="02020603050405020304" pitchFamily="18" charset="0"/>
              </a:rPr>
              <a:t>Şube kodu bilinmiyorsa</a:t>
            </a:r>
            <a:r>
              <a:rPr lang="tr-TR" sz="1800" b="1" u="sng" dirty="0">
                <a:solidFill>
                  <a:srgbClr val="FF0000"/>
                </a:solidFill>
                <a:latin typeface="Times New Roman" panose="02020603050405020304" pitchFamily="18" charset="0"/>
                <a:cs typeface="Times New Roman" panose="02020603050405020304" pitchFamily="18" charset="0"/>
              </a:rPr>
              <a:t>, internet vergi dairesinden sorgulanabilir. </a:t>
            </a: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Vergi Sorumlusu Bölümü</a:t>
            </a:r>
          </a:p>
          <a:p>
            <a:pPr marL="0" indent="0" algn="just">
              <a:buNone/>
            </a:pPr>
            <a:r>
              <a:rPr lang="tr-TR" sz="1800" dirty="0">
                <a:latin typeface="Times New Roman" panose="02020603050405020304" pitchFamily="18" charset="0"/>
                <a:cs typeface="Times New Roman" panose="02020603050405020304" pitchFamily="18" charset="0"/>
              </a:rPr>
              <a:t>“Vergi Sorumlusunun” bilgilerinin bulunduğu bölüm, vergi sorumlusunun Vergi Kimlik Numarası (T.C. Kimlik No), Vergi Kimlik Numarası,  Soyadı (Unvanı), Adı (Unvanın Devamı), Ticaret Sicil No, E-Posta Adresi, İrtibat Telefon No alanlarından oluşmaktadır. </a:t>
            </a: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1400"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2"/>
          <a:stretch>
            <a:fillRect/>
          </a:stretch>
        </p:blipFill>
        <p:spPr>
          <a:xfrm>
            <a:off x="838200" y="3796937"/>
            <a:ext cx="10515600" cy="3061063"/>
          </a:xfrm>
          <a:prstGeom prst="rect">
            <a:avLst/>
          </a:prstGeom>
        </p:spPr>
      </p:pic>
    </p:spTree>
    <p:extLst>
      <p:ext uri="{BB962C8B-B14F-4D97-AF65-F5344CB8AC3E}">
        <p14:creationId xmlns:p14="http://schemas.microsoft.com/office/powerpoint/2010/main" val="130977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latin typeface="Times New Roman" panose="02020603050405020304" pitchFamily="18" charset="0"/>
                <a:cs typeface="Times New Roman" panose="02020603050405020304" pitchFamily="18" charset="0"/>
              </a:rPr>
              <a:t>Vergiye Tabi İşlemler</a:t>
            </a:r>
          </a:p>
        </p:txBody>
      </p:sp>
      <p:sp>
        <p:nvSpPr>
          <p:cNvPr id="4" name="Dikdörtgen 3"/>
          <p:cNvSpPr/>
          <p:nvPr/>
        </p:nvSpPr>
        <p:spPr>
          <a:xfrm>
            <a:off x="1881051" y="1571180"/>
            <a:ext cx="9562012" cy="3112070"/>
          </a:xfrm>
          <a:prstGeom prst="rect">
            <a:avLst/>
          </a:prstGeom>
        </p:spPr>
        <p:txBody>
          <a:bodyPr wrap="square">
            <a:spAutoFit/>
          </a:bodyPr>
          <a:lstStyle/>
          <a:p>
            <a:pPr algn="just">
              <a:lnSpc>
                <a:spcPct val="107000"/>
              </a:lnSpc>
              <a:spcAft>
                <a:spcPts val="800"/>
              </a:spcAft>
            </a:pPr>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Vergiye Tabi İşlemler Kulakçığı Matrah ve Vergi Bildirimi tablosu ile Mahsup Edilen Vergiler bölümlerinden oluşmaktadır</a:t>
            </a:r>
            <a:r>
              <a:rPr lang="tr-TR" dirty="0" smtClean="0">
                <a:solidFill>
                  <a:srgbClr val="00000A"/>
                </a:solidFill>
                <a:latin typeface="Times New Roman" panose="02020603050405020304" pitchFamily="18" charset="0"/>
                <a:ea typeface="Calibri" panose="020F0502020204030204" pitchFamily="34" charset="0"/>
                <a:cs typeface="Arial" panose="020B0604020202020204" pitchFamily="34" charset="0"/>
              </a:rPr>
              <a:t>.</a:t>
            </a:r>
          </a:p>
          <a:p>
            <a:pPr algn="just"/>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AGİ kesintisi olan ödemelerin kesinti tutarı “Asgari Geçim İndiriminden Doğan Mahsup Edilecek Gelir Vergisi” kısmına eklenecektir</a:t>
            </a:r>
            <a:r>
              <a:rPr lang="tr-TR" dirty="0" smtClean="0">
                <a:solidFill>
                  <a:srgbClr val="00000A"/>
                </a:solidFill>
                <a:latin typeface="Times New Roman" panose="02020603050405020304" pitchFamily="18" charset="0"/>
                <a:ea typeface="Calibri" panose="020F0502020204030204" pitchFamily="34" charset="0"/>
                <a:cs typeface="Arial" panose="020B0604020202020204" pitchFamily="34" charset="0"/>
              </a:rPr>
              <a:t>. Unutulması </a:t>
            </a:r>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halinde beyannamede ki kesinti ile Strateji </a:t>
            </a:r>
            <a:r>
              <a:rPr lang="tr-TR" dirty="0" err="1">
                <a:solidFill>
                  <a:srgbClr val="00000A"/>
                </a:solidFill>
                <a:latin typeface="Times New Roman" panose="02020603050405020304" pitchFamily="18" charset="0"/>
                <a:ea typeface="Calibri" panose="020F0502020204030204" pitchFamily="34" charset="0"/>
                <a:cs typeface="Arial" panose="020B0604020202020204" pitchFamily="34" charset="0"/>
              </a:rPr>
              <a:t>Geliştime</a:t>
            </a:r>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 Daire Başkanlığının ödemesi gereken emanetteki tutar birbirini tutmayacaktır. </a:t>
            </a:r>
            <a:endParaRPr lang="tr-TR" dirty="0" smtClean="0">
              <a:solidFill>
                <a:srgbClr val="00000A"/>
              </a:solidFill>
              <a:latin typeface="Times New Roman" panose="02020603050405020304" pitchFamily="18" charset="0"/>
              <a:ea typeface="Calibri" panose="020F0502020204030204" pitchFamily="34" charset="0"/>
              <a:cs typeface="Arial" panose="020B0604020202020204" pitchFamily="34" charset="0"/>
            </a:endParaRPr>
          </a:p>
          <a:p>
            <a:pPr algn="just"/>
            <a:endPar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endParaRPr>
          </a:p>
          <a:p>
            <a:pPr algn="just"/>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Tabloya sağ tarafta vergi kesinti tutarının yanında bulunan artı işaretiyle satır eklenebilir eksi işareti ile de silinebilir.</a:t>
            </a:r>
          </a:p>
          <a:p>
            <a:pPr algn="just">
              <a:lnSpc>
                <a:spcPct val="107000"/>
              </a:lnSpc>
              <a:spcAft>
                <a:spcPts val="800"/>
              </a:spcAft>
            </a:pPr>
            <a:endParaRPr lang="tr-TR" dirty="0" smtClean="0">
              <a:solidFill>
                <a:srgbClr val="00000A"/>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endParaRPr lang="tr-TR" sz="1600" dirty="0">
              <a:solidFill>
                <a:srgbClr val="00000A"/>
              </a:solidFill>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2"/>
          <a:stretch>
            <a:fillRect/>
          </a:stretch>
        </p:blipFill>
        <p:spPr>
          <a:xfrm>
            <a:off x="1672046" y="4026898"/>
            <a:ext cx="9472748" cy="2464525"/>
          </a:xfrm>
          <a:prstGeom prst="rect">
            <a:avLst/>
          </a:prstGeom>
        </p:spPr>
      </p:pic>
    </p:spTree>
    <p:extLst>
      <p:ext uri="{BB962C8B-B14F-4D97-AF65-F5344CB8AC3E}">
        <p14:creationId xmlns:p14="http://schemas.microsoft.com/office/powerpoint/2010/main" val="331683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75360" y="0"/>
            <a:ext cx="10398034" cy="6858000"/>
          </a:xfrm>
          <a:prstGeom prst="rect">
            <a:avLst/>
          </a:prstGeom>
        </p:spPr>
      </p:pic>
    </p:spTree>
    <p:extLst>
      <p:ext uri="{BB962C8B-B14F-4D97-AF65-F5344CB8AC3E}">
        <p14:creationId xmlns:p14="http://schemas.microsoft.com/office/powerpoint/2010/main" val="335043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50154" y="0"/>
            <a:ext cx="10891692" cy="6858000"/>
          </a:xfrm>
          <a:prstGeom prst="rect">
            <a:avLst/>
          </a:prstGeom>
        </p:spPr>
      </p:pic>
    </p:spTree>
    <p:extLst>
      <p:ext uri="{BB962C8B-B14F-4D97-AF65-F5344CB8AC3E}">
        <p14:creationId xmlns:p14="http://schemas.microsoft.com/office/powerpoint/2010/main" val="292857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Asgari Geçim İndirimi			                                            3.127,64</a:t>
            </a:r>
          </a:p>
          <a:p>
            <a:r>
              <a:rPr lang="tr-TR" dirty="0" smtClean="0"/>
              <a:t>Diğer Ücret ile Ücret Sayılan Öd. Yap. </a:t>
            </a:r>
            <a:r>
              <a:rPr lang="tr-TR" dirty="0" err="1" smtClean="0"/>
              <a:t>Tevk</a:t>
            </a:r>
            <a:r>
              <a:rPr lang="tr-TR" dirty="0" smtClean="0"/>
              <a:t>.	                                5.152,69</a:t>
            </a:r>
          </a:p>
          <a:p>
            <a:r>
              <a:rPr lang="tr-TR" dirty="0" smtClean="0"/>
              <a:t>Ödemelerin Gayrisafi Tutarı     5.152,69*100/15                      34.351,27</a:t>
            </a:r>
          </a:p>
          <a:p>
            <a:r>
              <a:rPr lang="tr-TR" dirty="0"/>
              <a:t>Ücret </a:t>
            </a:r>
            <a:r>
              <a:rPr lang="tr-TR" dirty="0" smtClean="0"/>
              <a:t>ve </a:t>
            </a:r>
            <a:r>
              <a:rPr lang="tr-TR" dirty="0"/>
              <a:t>Ücret Sayılan </a:t>
            </a:r>
            <a:r>
              <a:rPr lang="tr-TR" dirty="0" smtClean="0"/>
              <a:t>Ödemelere Ait DV				  306,75</a:t>
            </a:r>
          </a:p>
          <a:p>
            <a:r>
              <a:rPr lang="tr-TR" dirty="0"/>
              <a:t>Ödemelerin Gayrisafi </a:t>
            </a:r>
            <a:r>
              <a:rPr lang="tr-TR" dirty="0" smtClean="0"/>
              <a:t>Tutarı     306,75*1000/7,59                    40.415,02</a:t>
            </a:r>
          </a:p>
          <a:p>
            <a:endParaRPr lang="tr-TR" dirty="0"/>
          </a:p>
        </p:txBody>
      </p:sp>
    </p:spTree>
    <p:extLst>
      <p:ext uri="{BB962C8B-B14F-4D97-AF65-F5344CB8AC3E}">
        <p14:creationId xmlns:p14="http://schemas.microsoft.com/office/powerpoint/2010/main" val="415282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lgn="ctr"/>
            <a:r>
              <a:rPr lang="tr-TR" sz="4000" b="1" dirty="0">
                <a:latin typeface="Times New Roman" panose="02020603050405020304" pitchFamily="18" charset="0"/>
                <a:cs typeface="Times New Roman" panose="02020603050405020304" pitchFamily="18" charset="0"/>
              </a:rPr>
              <a:t>Ödemeler</a:t>
            </a:r>
            <a:br>
              <a:rPr lang="tr-TR" sz="4000" b="1" dirty="0">
                <a:latin typeface="Times New Roman" panose="02020603050405020304" pitchFamily="18" charset="0"/>
                <a:cs typeface="Times New Roman" panose="02020603050405020304" pitchFamily="18" charset="0"/>
              </a:rPr>
            </a:br>
            <a:r>
              <a:rPr lang="tr-TR" dirty="0"/>
              <a:t>	</a:t>
            </a:r>
          </a:p>
        </p:txBody>
      </p:sp>
      <p:sp>
        <p:nvSpPr>
          <p:cNvPr id="4" name="Dikdörtgen 3"/>
          <p:cNvSpPr/>
          <p:nvPr/>
        </p:nvSpPr>
        <p:spPr>
          <a:xfrm>
            <a:off x="1158240" y="1196303"/>
            <a:ext cx="9866811" cy="1277786"/>
          </a:xfrm>
          <a:prstGeom prst="rect">
            <a:avLst/>
          </a:prstGeom>
        </p:spPr>
        <p:txBody>
          <a:bodyPr wrap="square">
            <a:spAutoFit/>
          </a:bodyPr>
          <a:lstStyle/>
          <a:p>
            <a:pPr algn="just">
              <a:lnSpc>
                <a:spcPct val="107000"/>
              </a:lnSpc>
              <a:spcAft>
                <a:spcPts val="800"/>
              </a:spcAft>
            </a:pPr>
            <a:r>
              <a:rPr lang="tr-TR" dirty="0" err="1">
                <a:solidFill>
                  <a:srgbClr val="00000A"/>
                </a:solidFill>
                <a:latin typeface="Times New Roman" panose="02020603050405020304" pitchFamily="18" charset="0"/>
                <a:ea typeface="Calibri" panose="020F0502020204030204" pitchFamily="34" charset="0"/>
                <a:cs typeface="Arial" panose="020B0604020202020204" pitchFamily="34" charset="0"/>
              </a:rPr>
              <a:t>Tevkifata</a:t>
            </a:r>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 tabi ödemelere ilişkin bildirimin ayrıntılı bir şekilde yazıldığı bölümdür. </a:t>
            </a:r>
            <a:r>
              <a:rPr lang="tr-TR" b="1" dirty="0">
                <a:solidFill>
                  <a:srgbClr val="FF0000"/>
                </a:solidFill>
                <a:latin typeface="Times New Roman" panose="02020603050405020304" pitchFamily="18" charset="0"/>
                <a:ea typeface="Calibri" panose="020F0502020204030204" pitchFamily="34" charset="0"/>
                <a:cs typeface="Arial" panose="020B0604020202020204" pitchFamily="34" charset="0"/>
              </a:rPr>
              <a:t>Bu bölümde 011 ila 020 arasında yer alan ücret ödeme türlerine ilişkin bilgiler yer almaz. </a:t>
            </a:r>
            <a:r>
              <a:rPr lang="tr-TR" dirty="0">
                <a:solidFill>
                  <a:srgbClr val="00000A"/>
                </a:solidFill>
                <a:latin typeface="Times New Roman" panose="02020603050405020304" pitchFamily="18" charset="0"/>
                <a:ea typeface="Calibri" panose="020F0502020204030204" pitchFamily="34" charset="0"/>
                <a:cs typeface="Arial" panose="020B0604020202020204" pitchFamily="34" charset="0"/>
              </a:rPr>
              <a:t>Diğer ödeme türlerine ilişkin bilgiler tür kodu bazında toplulaştırılarak, vergiye tabi işlemler kulakçığına aktarılmalıdır. </a:t>
            </a:r>
            <a:r>
              <a:rPr lang="tr-TR" b="1" dirty="0">
                <a:solidFill>
                  <a:srgbClr val="00000A"/>
                </a:solidFill>
                <a:latin typeface="Arial" panose="020B0604020202020204" pitchFamily="34" charset="0"/>
                <a:ea typeface="Calibri" panose="020F0502020204030204" pitchFamily="34" charset="0"/>
              </a:rPr>
              <a:t> </a:t>
            </a:r>
            <a:r>
              <a:rPr lang="tr-TR" b="1" dirty="0" smtClean="0">
                <a:solidFill>
                  <a:srgbClr val="00000A"/>
                </a:solidFill>
                <a:latin typeface="Arial" panose="020B0604020202020204" pitchFamily="34" charset="0"/>
                <a:ea typeface="Calibri" panose="020F0502020204030204" pitchFamily="34" charset="0"/>
              </a:rPr>
              <a:t>Bu bilgiler Strateji Geliştirme Daire Başkanlığı tarafından doldurulacaktır.</a:t>
            </a:r>
            <a:endParaRPr lang="tr-TR" sz="1600" dirty="0">
              <a:solidFill>
                <a:srgbClr val="00000A"/>
              </a:solidFill>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2"/>
          <a:stretch>
            <a:fillRect/>
          </a:stretch>
        </p:blipFill>
        <p:spPr>
          <a:xfrm>
            <a:off x="1158240" y="2438400"/>
            <a:ext cx="9797143" cy="4229100"/>
          </a:xfrm>
          <a:prstGeom prst="rect">
            <a:avLst/>
          </a:prstGeom>
        </p:spPr>
      </p:pic>
    </p:spTree>
    <p:extLst>
      <p:ext uri="{BB962C8B-B14F-4D97-AF65-F5344CB8AC3E}">
        <p14:creationId xmlns:p14="http://schemas.microsoft.com/office/powerpoint/2010/main" val="231460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latin typeface="Times New Roman" panose="02020603050405020304" pitchFamily="18" charset="0"/>
                <a:cs typeface="Times New Roman" panose="02020603050405020304" pitchFamily="18" charset="0"/>
              </a:rPr>
              <a:t>Vergi Bildirimi</a:t>
            </a:r>
          </a:p>
        </p:txBody>
      </p:sp>
      <p:sp>
        <p:nvSpPr>
          <p:cNvPr id="6" name="Rectangle 5"/>
          <p:cNvSpPr>
            <a:spLocks noChangeArrowheads="1"/>
          </p:cNvSpPr>
          <p:nvPr/>
        </p:nvSpPr>
        <p:spPr bwMode="auto">
          <a:xfrm>
            <a:off x="1602377" y="1959429"/>
            <a:ext cx="11216978" cy="75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2052" name="Resim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68" y="1388293"/>
            <a:ext cx="9543094" cy="43332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602377" y="5909133"/>
            <a:ext cx="112169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 sayfaya sadece kişi sayısı eklenecektir.</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789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prstGeom prst="ellipse">
            <a:avLst/>
          </a:prstGeom>
          <a:gradFill flip="none" rotWithShape="1">
            <a:gsLst>
              <a:gs pos="4000">
                <a:srgbClr val="3333CC"/>
              </a:gs>
              <a:gs pos="45000">
                <a:srgbClr val="3333CC"/>
              </a:gs>
              <a:gs pos="100000">
                <a:schemeClr val="accent1">
                  <a:tint val="23500"/>
                  <a:satMod val="160000"/>
                </a:schemeClr>
              </a:gs>
            </a:gsLst>
            <a:path path="circle">
              <a:fillToRect l="50000" t="50000" r="50000" b="50000"/>
            </a:path>
            <a:tileRect/>
          </a:gra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tr-TR" dirty="0" smtClean="0"/>
              <a:t>Sunum Planı</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05128177"/>
              </p:ext>
            </p:extLst>
          </p:nvPr>
        </p:nvGraphicFramePr>
        <p:xfrm>
          <a:off x="600891" y="2160588"/>
          <a:ext cx="11207932" cy="4449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29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18944"/>
          </a:xfrm>
        </p:spPr>
        <p:txBody>
          <a:bodyPr>
            <a:normAutofit fontScale="90000"/>
          </a:bodyPr>
          <a:lstStyle/>
          <a:p>
            <a:pPr algn="ctr"/>
            <a:r>
              <a:rPr lang="tr-TR" sz="4000" b="1" dirty="0">
                <a:latin typeface="Times New Roman" panose="02020603050405020304" pitchFamily="18" charset="0"/>
                <a:cs typeface="Times New Roman" panose="02020603050405020304" pitchFamily="18" charset="0"/>
              </a:rPr>
              <a:t>SGK </a:t>
            </a:r>
            <a:r>
              <a:rPr lang="tr-TR" sz="4000" b="1" dirty="0" smtClean="0">
                <a:latin typeface="Times New Roman" panose="02020603050405020304" pitchFamily="18" charset="0"/>
                <a:cs typeface="Times New Roman" panose="02020603050405020304" pitchFamily="18" charset="0"/>
              </a:rPr>
              <a:t>Bildirimleri</a:t>
            </a:r>
            <a:r>
              <a:rPr lang="tr-TR" dirty="0"/>
              <a:t/>
            </a:r>
            <a:br>
              <a:rPr lang="tr-TR" dirty="0"/>
            </a:br>
            <a:endParaRPr lang="tr-TR" dirty="0"/>
          </a:p>
        </p:txBody>
      </p:sp>
      <p:sp>
        <p:nvSpPr>
          <p:cNvPr id="4" name="Dikdörtgen 3"/>
          <p:cNvSpPr/>
          <p:nvPr/>
        </p:nvSpPr>
        <p:spPr>
          <a:xfrm>
            <a:off x="838200" y="719788"/>
            <a:ext cx="10515601" cy="685059"/>
          </a:xfrm>
          <a:prstGeom prst="rect">
            <a:avLst/>
          </a:prstGeom>
        </p:spPr>
        <p:txBody>
          <a:bodyPr wrap="square">
            <a:spAutoFit/>
          </a:bodyPr>
          <a:lstStyle/>
          <a:p>
            <a:pPr algn="just">
              <a:lnSpc>
                <a:spcPct val="107000"/>
              </a:lnSpc>
              <a:spcAft>
                <a:spcPts val="800"/>
              </a:spcAft>
            </a:pPr>
            <a:r>
              <a:rPr lang="tr-TR" dirty="0" smtClean="0">
                <a:solidFill>
                  <a:srgbClr val="00000A"/>
                </a:solidFill>
                <a:latin typeface="Times New Roman" panose="02020603050405020304" pitchFamily="18" charset="0"/>
                <a:ea typeface="Calibri" panose="020F0502020204030204" pitchFamily="34" charset="0"/>
                <a:cs typeface="Calibri" panose="020F0502020204030204" pitchFamily="34" charset="0"/>
              </a:rPr>
              <a:t>	SGK </a:t>
            </a:r>
            <a:r>
              <a:rPr lang="tr-TR" dirty="0">
                <a:solidFill>
                  <a:srgbClr val="00000A"/>
                </a:solidFill>
                <a:latin typeface="Times New Roman" panose="02020603050405020304" pitchFamily="18" charset="0"/>
                <a:ea typeface="Calibri" panose="020F0502020204030204" pitchFamily="34" charset="0"/>
                <a:cs typeface="Calibri" panose="020F0502020204030204" pitchFamily="34" charset="0"/>
              </a:rPr>
              <a:t>Bildirimleri kulakçığı, Sigortalı Çalışan Bilgileri (Kapsar Nitelikli) ve SGK Bildirge Değişiklikleri (Önceki Beyannameden Farklar) tabloları olarak 2 bölümden oluşmaktadır. </a:t>
            </a:r>
            <a:r>
              <a:rPr lang="tr-TR" dirty="0" smtClean="0">
                <a:solidFill>
                  <a:srgbClr val="00000A"/>
                </a:solidFill>
                <a:latin typeface="Times New Roman" panose="02020603050405020304" pitchFamily="18" charset="0"/>
                <a:ea typeface="Calibri" panose="020F0502020204030204" pitchFamily="34" charset="0"/>
                <a:cs typeface="Calibri" panose="020F0502020204030204" pitchFamily="34" charset="0"/>
              </a:rPr>
              <a:t>İlk Bölümü;</a:t>
            </a:r>
            <a:endParaRPr lang="tr-TR" sz="1600" dirty="0">
              <a:solidFill>
                <a:srgbClr val="00000A"/>
              </a:solidFill>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2"/>
          <a:stretch>
            <a:fillRect/>
          </a:stretch>
        </p:blipFill>
        <p:spPr>
          <a:xfrm>
            <a:off x="838200" y="1404847"/>
            <a:ext cx="10387149" cy="4865324"/>
          </a:xfrm>
          <a:prstGeom prst="rect">
            <a:avLst/>
          </a:prstGeom>
        </p:spPr>
      </p:pic>
    </p:spTree>
    <p:extLst>
      <p:ext uri="{BB962C8B-B14F-4D97-AF65-F5344CB8AC3E}">
        <p14:creationId xmlns:p14="http://schemas.microsoft.com/office/powerpoint/2010/main" val="3775217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594" y="3366427"/>
            <a:ext cx="10953206" cy="2810535"/>
          </a:xfrm>
        </p:spPr>
        <p:txBody>
          <a:bodyPr>
            <a:normAutofit fontScale="92500" lnSpcReduction="20000"/>
          </a:bodyPr>
          <a:lstStyle/>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Belge </a:t>
            </a:r>
            <a:r>
              <a:rPr lang="tr-TR" b="1" dirty="0">
                <a:latin typeface="Times New Roman" panose="02020603050405020304" pitchFamily="18" charset="0"/>
                <a:cs typeface="Times New Roman" panose="02020603050405020304" pitchFamily="18" charset="0"/>
              </a:rPr>
              <a:t>Mahiyeti: </a:t>
            </a:r>
            <a:r>
              <a:rPr lang="tr-TR" dirty="0">
                <a:latin typeface="Times New Roman" panose="02020603050405020304" pitchFamily="18" charset="0"/>
                <a:cs typeface="Times New Roman" panose="02020603050405020304" pitchFamily="18" charset="0"/>
              </a:rPr>
              <a:t>Asıl, ek ya da iptal kodlarından biri </a:t>
            </a:r>
            <a:r>
              <a:rPr lang="tr-TR" dirty="0" smtClean="0">
                <a:latin typeface="Times New Roman" panose="02020603050405020304" pitchFamily="18" charset="0"/>
                <a:cs typeface="Times New Roman" panose="02020603050405020304" pitchFamily="18" charset="0"/>
              </a:rPr>
              <a:t>seçilecektir.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Belge </a:t>
            </a:r>
            <a:r>
              <a:rPr lang="tr-TR" b="1" dirty="0">
                <a:latin typeface="Times New Roman" panose="02020603050405020304" pitchFamily="18" charset="0"/>
                <a:cs typeface="Times New Roman" panose="02020603050405020304" pitchFamily="18" charset="0"/>
              </a:rPr>
              <a:t>Türü: </a:t>
            </a:r>
            <a:r>
              <a:rPr lang="tr-TR" dirty="0">
                <a:latin typeface="Times New Roman" panose="02020603050405020304" pitchFamily="18" charset="0"/>
                <a:cs typeface="Times New Roman" panose="02020603050405020304" pitchFamily="18" charset="0"/>
              </a:rPr>
              <a:t>Sigortalıların çalışmalarının niteliğine uygun belge türlerinden biri </a:t>
            </a:r>
            <a:r>
              <a:rPr lang="tr-TR" dirty="0" smtClean="0">
                <a:latin typeface="Times New Roman" panose="02020603050405020304" pitchFamily="18" charset="0"/>
                <a:cs typeface="Times New Roman" panose="02020603050405020304" pitchFamily="18" charset="0"/>
              </a:rPr>
              <a:t>seçilmelidir.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Düzenlemeye </a:t>
            </a:r>
            <a:r>
              <a:rPr lang="tr-TR" b="1" dirty="0">
                <a:latin typeface="Times New Roman" panose="02020603050405020304" pitchFamily="18" charset="0"/>
                <a:cs typeface="Times New Roman" panose="02020603050405020304" pitchFamily="18" charset="0"/>
              </a:rPr>
              <a:t>Esas Kanun No:</a:t>
            </a:r>
            <a:r>
              <a:rPr lang="tr-TR" dirty="0">
                <a:latin typeface="Times New Roman" panose="02020603050405020304" pitchFamily="18" charset="0"/>
                <a:cs typeface="Times New Roman" panose="02020603050405020304" pitchFamily="18" charset="0"/>
              </a:rPr>
              <a:t> Bu alandan ilgili işyeri ve sigortalılar için</a:t>
            </a:r>
            <a:r>
              <a:rPr lang="tr-TR" b="1" dirty="0">
                <a:latin typeface="Times New Roman" panose="02020603050405020304" pitchFamily="18" charset="0"/>
                <a:cs typeface="Times New Roman" panose="02020603050405020304" pitchFamily="18" charset="0"/>
              </a:rPr>
              <a:t>, varsa uygulanabilecek sigorta primi işveren hissesi desteği seçilebilmektedir. </a:t>
            </a:r>
            <a:r>
              <a:rPr lang="tr-TR" b="1" dirty="0" smtClean="0">
                <a:latin typeface="Times New Roman" panose="02020603050405020304" pitchFamily="18" charset="0"/>
                <a:cs typeface="Times New Roman" panose="02020603050405020304" pitchFamily="18" charset="0"/>
              </a:rPr>
              <a:t>Herhangi bir teşvikten yararlanılmıyorsa </a:t>
            </a:r>
            <a:r>
              <a:rPr lang="tr-TR" b="1" u="sng" dirty="0" smtClean="0">
                <a:solidFill>
                  <a:srgbClr val="FF0000"/>
                </a:solidFill>
                <a:latin typeface="Times New Roman" panose="02020603050405020304" pitchFamily="18" charset="0"/>
                <a:cs typeface="Times New Roman" panose="02020603050405020304" pitchFamily="18" charset="0"/>
              </a:rPr>
              <a:t>“Kanun </a:t>
            </a:r>
            <a:r>
              <a:rPr lang="tr-TR" b="1" u="sng" dirty="0">
                <a:solidFill>
                  <a:srgbClr val="FF0000"/>
                </a:solidFill>
                <a:latin typeface="Times New Roman" panose="02020603050405020304" pitchFamily="18" charset="0"/>
                <a:cs typeface="Times New Roman" panose="02020603050405020304" pitchFamily="18" charset="0"/>
              </a:rPr>
              <a:t>türü yoktur.” </a:t>
            </a:r>
            <a:r>
              <a:rPr lang="tr-TR" dirty="0" smtClean="0">
                <a:latin typeface="Times New Roman" panose="02020603050405020304" pitchFamily="18" charset="0"/>
                <a:cs typeface="Times New Roman" panose="02020603050405020304" pitchFamily="18" charset="0"/>
              </a:rPr>
              <a:t>seçilmelidir.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Yeni </a:t>
            </a:r>
            <a:r>
              <a:rPr lang="tr-TR" b="1" dirty="0">
                <a:latin typeface="Times New Roman" panose="02020603050405020304" pitchFamily="18" charset="0"/>
                <a:cs typeface="Times New Roman" panose="02020603050405020304" pitchFamily="18" charset="0"/>
              </a:rPr>
              <a:t>Ünite Kodu: </a:t>
            </a:r>
            <a:r>
              <a:rPr lang="tr-TR" dirty="0">
                <a:latin typeface="Times New Roman" panose="02020603050405020304" pitchFamily="18" charset="0"/>
                <a:cs typeface="Times New Roman" panose="02020603050405020304" pitchFamily="18" charset="0"/>
              </a:rPr>
              <a:t>26 karakterli işyeri SGK numarasının 6. ve 7. </a:t>
            </a:r>
            <a:r>
              <a:rPr lang="tr-TR" dirty="0" smtClean="0">
                <a:latin typeface="Times New Roman" panose="02020603050405020304" pitchFamily="18" charset="0"/>
                <a:cs typeface="Times New Roman" panose="02020603050405020304" pitchFamily="18" charset="0"/>
              </a:rPr>
              <a:t>Karakterleridir.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Eski </a:t>
            </a:r>
            <a:r>
              <a:rPr lang="tr-TR" b="1" dirty="0">
                <a:latin typeface="Times New Roman" panose="02020603050405020304" pitchFamily="18" charset="0"/>
                <a:cs typeface="Times New Roman" panose="02020603050405020304" pitchFamily="18" charset="0"/>
              </a:rPr>
              <a:t>Ünite Kodu:</a:t>
            </a:r>
            <a:r>
              <a:rPr lang="tr-TR" dirty="0">
                <a:latin typeface="Times New Roman" panose="02020603050405020304" pitchFamily="18" charset="0"/>
                <a:cs typeface="Times New Roman" panose="02020603050405020304" pitchFamily="18" charset="0"/>
              </a:rPr>
              <a:t> 26 karakterli işyeri SGK numarasının 8. ve 9. </a:t>
            </a:r>
            <a:r>
              <a:rPr lang="tr-TR" dirty="0" smtClean="0">
                <a:latin typeface="Times New Roman" panose="02020603050405020304" pitchFamily="18" charset="0"/>
                <a:cs typeface="Times New Roman" panose="02020603050405020304" pitchFamily="18" charset="0"/>
              </a:rPr>
              <a:t>Karakterleridir.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İşyeri </a:t>
            </a:r>
            <a:r>
              <a:rPr lang="tr-TR" b="1" dirty="0">
                <a:latin typeface="Times New Roman" panose="02020603050405020304" pitchFamily="18" charset="0"/>
                <a:cs typeface="Times New Roman" panose="02020603050405020304" pitchFamily="18" charset="0"/>
              </a:rPr>
              <a:t>Sıra Numarası: </a:t>
            </a:r>
            <a:r>
              <a:rPr lang="tr-TR" dirty="0">
                <a:latin typeface="Times New Roman" panose="02020603050405020304" pitchFamily="18" charset="0"/>
                <a:cs typeface="Times New Roman" panose="02020603050405020304" pitchFamily="18" charset="0"/>
              </a:rPr>
              <a:t>26 karakterli işyeri SGK numarasının 10-16. </a:t>
            </a:r>
            <a:r>
              <a:rPr lang="tr-TR" dirty="0" smtClean="0">
                <a:latin typeface="Times New Roman" panose="02020603050405020304" pitchFamily="18" charset="0"/>
                <a:cs typeface="Times New Roman" panose="02020603050405020304" pitchFamily="18" charset="0"/>
              </a:rPr>
              <a:t>karakterleridir.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İl</a:t>
            </a:r>
            <a:r>
              <a:rPr lang="tr-TR" b="1"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26 karakterli işyeri SGK numarasının 17-19. </a:t>
            </a:r>
            <a:r>
              <a:rPr lang="tr-TR" dirty="0" smtClean="0">
                <a:latin typeface="Times New Roman" panose="02020603050405020304" pitchFamily="18" charset="0"/>
                <a:cs typeface="Times New Roman" panose="02020603050405020304" pitchFamily="18" charset="0"/>
              </a:rPr>
              <a:t>karakterleridir.</a:t>
            </a:r>
            <a:endParaRPr lang="tr-TR" sz="1800" dirty="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b="1" dirty="0" smtClean="0">
                <a:latin typeface="Times New Roman" panose="02020603050405020304" pitchFamily="18" charset="0"/>
                <a:cs typeface="Times New Roman" panose="02020603050405020304" pitchFamily="18" charset="0"/>
              </a:rPr>
              <a:t>Alt </a:t>
            </a:r>
            <a:r>
              <a:rPr lang="tr-TR" b="1" dirty="0">
                <a:latin typeface="Times New Roman" panose="02020603050405020304" pitchFamily="18" charset="0"/>
                <a:cs typeface="Times New Roman" panose="02020603050405020304" pitchFamily="18" charset="0"/>
              </a:rPr>
              <a:t>İşveren Kodu: </a:t>
            </a:r>
            <a:r>
              <a:rPr lang="tr-TR" dirty="0">
                <a:latin typeface="Times New Roman" panose="02020603050405020304" pitchFamily="18" charset="0"/>
                <a:cs typeface="Times New Roman" panose="02020603050405020304" pitchFamily="18" charset="0"/>
              </a:rPr>
              <a:t>26 karakterli işyeri SGK numarasının 24-26. karakterleridir. </a:t>
            </a:r>
            <a:endParaRPr lang="tr-TR" sz="1800" dirty="0">
              <a:latin typeface="Times New Roman" panose="02020603050405020304" pitchFamily="18" charset="0"/>
              <a:cs typeface="Times New Roman" panose="02020603050405020304" pitchFamily="18" charset="0"/>
            </a:endParaRPr>
          </a:p>
          <a:p>
            <a:pPr algn="just"/>
            <a:endParaRPr lang="tr-TR" dirty="0"/>
          </a:p>
        </p:txBody>
      </p:sp>
      <p:sp>
        <p:nvSpPr>
          <p:cNvPr id="7" name="Dikdörtgen 6"/>
          <p:cNvSpPr/>
          <p:nvPr/>
        </p:nvSpPr>
        <p:spPr>
          <a:xfrm>
            <a:off x="1236617" y="67632"/>
            <a:ext cx="9980023" cy="2235164"/>
          </a:xfrm>
          <a:prstGeom prst="rect">
            <a:avLst/>
          </a:prstGeom>
        </p:spPr>
        <p:txBody>
          <a:bodyPr wrap="square">
            <a:spAutoFit/>
          </a:bodyPr>
          <a:lstStyle/>
          <a:p>
            <a:pPr algn="just">
              <a:lnSpc>
                <a:spcPct val="107000"/>
              </a:lnSpc>
              <a:spcAft>
                <a:spcPts val="800"/>
              </a:spcAft>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5510 sayılı Kanunun 4 üncü maddesinin birinci fıkrasının (a) bendi kapsamında sigortalı çalıştırılan işyeri için </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İşkolu Kodu </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Yeni / Eski Ünite Kodu</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İşyeri Sıra Numarası </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İl Kodu</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İlçe Kodu </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Kontrol Numarası </a:t>
            </a:r>
          </a:p>
          <a:p>
            <a:pPr marL="342900" lvl="0" indent="-342900">
              <a:lnSpc>
                <a:spcPct val="120000"/>
              </a:lnSpc>
              <a:spcAft>
                <a:spcPts val="0"/>
              </a:spcAft>
              <a:buFont typeface="Times New Roman" panose="02020603050405020304" pitchFamily="18" charset="0"/>
              <a:buChar char="-"/>
            </a:pPr>
            <a:r>
              <a:rPr lang="tr-TR" sz="1400"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varsa "Geçici İş İlişkisi Kurulan İşveren Numarası (Alt İşveren(Aracı) Numarası)  içeren eden bir sicil numarası verilir. </a:t>
            </a:r>
            <a:endParaRPr lang="tr-TR" sz="14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958" y="2382203"/>
            <a:ext cx="594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97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İkinci bölümü</a:t>
            </a:r>
            <a:endParaRPr lang="tr-TR" dirty="0"/>
          </a:p>
        </p:txBody>
      </p:sp>
      <p:pic>
        <p:nvPicPr>
          <p:cNvPr id="4" name="Resim 3"/>
          <p:cNvPicPr>
            <a:picLocks noChangeAspect="1"/>
          </p:cNvPicPr>
          <p:nvPr/>
        </p:nvPicPr>
        <p:blipFill>
          <a:blip r:embed="rId2"/>
          <a:stretch>
            <a:fillRect/>
          </a:stretch>
        </p:blipFill>
        <p:spPr>
          <a:xfrm>
            <a:off x="282620" y="1367246"/>
            <a:ext cx="5090569" cy="2778034"/>
          </a:xfrm>
          <a:prstGeom prst="rect">
            <a:avLst/>
          </a:prstGeom>
        </p:spPr>
      </p:pic>
      <p:pic>
        <p:nvPicPr>
          <p:cNvPr id="5" name="Resim 4"/>
          <p:cNvPicPr>
            <a:picLocks noChangeAspect="1"/>
          </p:cNvPicPr>
          <p:nvPr/>
        </p:nvPicPr>
        <p:blipFill>
          <a:blip r:embed="rId3"/>
          <a:stretch>
            <a:fillRect/>
          </a:stretch>
        </p:blipFill>
        <p:spPr>
          <a:xfrm>
            <a:off x="5585733" y="1428206"/>
            <a:ext cx="4612005" cy="2717074"/>
          </a:xfrm>
          <a:prstGeom prst="rect">
            <a:avLst/>
          </a:prstGeom>
        </p:spPr>
      </p:pic>
      <p:pic>
        <p:nvPicPr>
          <p:cNvPr id="6" name="Resim 5"/>
          <p:cNvPicPr>
            <a:picLocks noChangeAspect="1"/>
          </p:cNvPicPr>
          <p:nvPr/>
        </p:nvPicPr>
        <p:blipFill>
          <a:blip r:embed="rId4"/>
          <a:stretch>
            <a:fillRect/>
          </a:stretch>
        </p:blipFill>
        <p:spPr>
          <a:xfrm>
            <a:off x="2728912" y="4345577"/>
            <a:ext cx="6734175" cy="2331448"/>
          </a:xfrm>
          <a:prstGeom prst="rect">
            <a:avLst/>
          </a:prstGeom>
        </p:spPr>
      </p:pic>
    </p:spTree>
    <p:extLst>
      <p:ext uri="{BB962C8B-B14F-4D97-AF65-F5344CB8AC3E}">
        <p14:creationId xmlns:p14="http://schemas.microsoft.com/office/powerpoint/2010/main" val="2504232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794"/>
            <a:ext cx="10515600" cy="6081169"/>
          </a:xfrm>
        </p:spPr>
        <p:txBody>
          <a:bodyPr>
            <a:normAutofit lnSpcReduction="10000"/>
          </a:bodyPr>
          <a:lstStyle/>
          <a:p>
            <a:pPr lvl="2" algn="just">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SSK Sicil No:</a:t>
            </a:r>
            <a:r>
              <a:rPr lang="tr-TR" sz="1800" dirty="0">
                <a:latin typeface="Times New Roman" panose="02020603050405020304" pitchFamily="18" charset="0"/>
                <a:cs typeface="Times New Roman" panose="02020603050405020304" pitchFamily="18" charset="0"/>
              </a:rPr>
              <a:t> Sosyal Güvenlik Kurumu tarafından sigortalıya verilen 13 haneli </a:t>
            </a:r>
            <a:r>
              <a:rPr lang="tr-TR" sz="1800" dirty="0" smtClean="0">
                <a:latin typeface="Times New Roman" panose="02020603050405020304" pitchFamily="18" charset="0"/>
                <a:cs typeface="Times New Roman" panose="02020603050405020304" pitchFamily="18" charset="0"/>
              </a:rPr>
              <a:t>numaradır.</a:t>
            </a:r>
          </a:p>
          <a:p>
            <a:pPr lvl="2" algn="just">
              <a:buFont typeface="Wingdings" panose="05000000000000000000" pitchFamily="2" charset="2"/>
              <a:buChar char="Ø"/>
            </a:pPr>
            <a:r>
              <a:rPr lang="tr-TR" sz="1800" b="1" dirty="0" smtClean="0">
                <a:latin typeface="Times New Roman" panose="02020603050405020304" pitchFamily="18" charset="0"/>
                <a:cs typeface="Times New Roman" panose="02020603050405020304" pitchFamily="18" charset="0"/>
              </a:rPr>
              <a:t>SG </a:t>
            </a:r>
            <a:r>
              <a:rPr lang="tr-TR" sz="1800" b="1" dirty="0">
                <a:latin typeface="Times New Roman" panose="02020603050405020304" pitchFamily="18" charset="0"/>
                <a:cs typeface="Times New Roman" panose="02020603050405020304" pitchFamily="18" charset="0"/>
              </a:rPr>
              <a:t>No (TC Kimlik No):</a:t>
            </a:r>
            <a:r>
              <a:rPr lang="tr-TR" sz="1800" dirty="0">
                <a:latin typeface="Times New Roman" panose="02020603050405020304" pitchFamily="18" charset="0"/>
                <a:cs typeface="Times New Roman" panose="02020603050405020304" pitchFamily="18" charset="0"/>
              </a:rPr>
              <a:t> TC Uyruklular için TC kimlik numarası, yabancı uyruklu sigortalılar için </a:t>
            </a:r>
            <a:r>
              <a:rPr lang="tr-TR" sz="1800" dirty="0" err="1">
                <a:latin typeface="Times New Roman" panose="02020603050405020304" pitchFamily="18" charset="0"/>
                <a:cs typeface="Times New Roman" panose="02020603050405020304" pitchFamily="18" charset="0"/>
              </a:rPr>
              <a:t>NVİGM'den</a:t>
            </a:r>
            <a:r>
              <a:rPr lang="tr-TR" sz="1800" dirty="0">
                <a:latin typeface="Times New Roman" panose="02020603050405020304" pitchFamily="18" charset="0"/>
                <a:cs typeface="Times New Roman" panose="02020603050405020304" pitchFamily="18" charset="0"/>
              </a:rPr>
              <a:t> verilen ve 9 ile başlayan 11 haneli </a:t>
            </a:r>
            <a:r>
              <a:rPr lang="tr-TR" sz="1800" dirty="0" smtClean="0">
                <a:latin typeface="Times New Roman" panose="02020603050405020304" pitchFamily="18" charset="0"/>
                <a:cs typeface="Times New Roman" panose="02020603050405020304" pitchFamily="18" charset="0"/>
              </a:rPr>
              <a:t>numaradır.</a:t>
            </a:r>
          </a:p>
          <a:p>
            <a:pPr lvl="2" algn="just">
              <a:buFont typeface="Wingdings" panose="05000000000000000000" pitchFamily="2" charset="2"/>
              <a:buChar char="Ø"/>
            </a:pPr>
            <a:r>
              <a:rPr lang="tr-TR" sz="1800" b="1" dirty="0" smtClean="0">
                <a:latin typeface="Times New Roman" panose="02020603050405020304" pitchFamily="18" charset="0"/>
                <a:cs typeface="Times New Roman" panose="02020603050405020304" pitchFamily="18" charset="0"/>
              </a:rPr>
              <a:t>Adı </a:t>
            </a:r>
            <a:r>
              <a:rPr lang="tr-TR" sz="1800" b="1" dirty="0">
                <a:latin typeface="Times New Roman" panose="02020603050405020304" pitchFamily="18" charset="0"/>
                <a:cs typeface="Times New Roman" panose="02020603050405020304" pitchFamily="18" charset="0"/>
              </a:rPr>
              <a:t>/ Soyadı: </a:t>
            </a:r>
            <a:r>
              <a:rPr lang="tr-TR" sz="1800" dirty="0">
                <a:latin typeface="Times New Roman" panose="02020603050405020304" pitchFamily="18" charset="0"/>
                <a:cs typeface="Times New Roman" panose="02020603050405020304" pitchFamily="18" charset="0"/>
              </a:rPr>
              <a:t>Çalışanın adı SGK kayıtlarına uygun olarak doldurulmalıdır. Farklı bir şekilde yazılması durumunda bildirim hatalı kabul </a:t>
            </a:r>
            <a:r>
              <a:rPr lang="tr-TR" sz="1800" dirty="0" smtClean="0">
                <a:latin typeface="Times New Roman" panose="02020603050405020304" pitchFamily="18" charset="0"/>
                <a:cs typeface="Times New Roman" panose="02020603050405020304" pitchFamily="18" charset="0"/>
              </a:rPr>
              <a:t>edilir.</a:t>
            </a:r>
          </a:p>
          <a:p>
            <a:pPr lvl="2" algn="just">
              <a:buFont typeface="Wingdings" panose="05000000000000000000" pitchFamily="2" charset="2"/>
              <a:buChar char="Ø"/>
            </a:pPr>
            <a:r>
              <a:rPr lang="tr-TR" sz="1800" b="1" dirty="0" smtClean="0">
                <a:latin typeface="Times New Roman" panose="02020603050405020304" pitchFamily="18" charset="0"/>
                <a:cs typeface="Times New Roman" panose="02020603050405020304" pitchFamily="18" charset="0"/>
              </a:rPr>
              <a:t>Prim </a:t>
            </a:r>
            <a:r>
              <a:rPr lang="tr-TR" sz="1800" b="1" dirty="0">
                <a:latin typeface="Times New Roman" panose="02020603050405020304" pitchFamily="18" charset="0"/>
                <a:cs typeface="Times New Roman" panose="02020603050405020304" pitchFamily="18" charset="0"/>
              </a:rPr>
              <a:t>Ödeme Günü: </a:t>
            </a:r>
            <a:r>
              <a:rPr lang="tr-TR" sz="1800" dirty="0">
                <a:latin typeface="Times New Roman" panose="02020603050405020304" pitchFamily="18" charset="0"/>
                <a:cs typeface="Times New Roman" panose="02020603050405020304" pitchFamily="18" charset="0"/>
              </a:rPr>
              <a:t>Sigortalıların ay içinde prim almaya hak kazandıkları gün sayıları yazılır. Ay içinde tam çalışılması halinde, ay içindeki gün sayısına bakılmaksızın, 30 gün olarak dikkate alınmalıdır. Ay içinde tam çalışılmamışsa buraya yazılan gün sayısı ile eksik gün sayısı toplamı 30 olmalıdır. </a:t>
            </a:r>
          </a:p>
          <a:p>
            <a:pPr algn="just"/>
            <a:endParaRPr lang="tr-TR" sz="1800" b="1" dirty="0">
              <a:latin typeface="Times New Roman" panose="02020603050405020304" pitchFamily="18" charset="0"/>
              <a:cs typeface="Times New Roman" panose="02020603050405020304" pitchFamily="18" charset="0"/>
            </a:endParaRPr>
          </a:p>
          <a:p>
            <a:pPr marL="0" indent="0" algn="just">
              <a:buNone/>
            </a:pPr>
            <a:r>
              <a:rPr lang="tr-TR" sz="1800" dirty="0" smtClean="0">
                <a:latin typeface="Times New Roman" panose="02020603050405020304" pitchFamily="18" charset="0"/>
                <a:cs typeface="Times New Roman" panose="02020603050405020304" pitchFamily="18" charset="0"/>
              </a:rPr>
              <a:t>Ayın/dönemin </a:t>
            </a:r>
            <a:r>
              <a:rPr lang="tr-TR" sz="1800" dirty="0">
                <a:latin typeface="Times New Roman" panose="02020603050405020304" pitchFamily="18" charset="0"/>
                <a:cs typeface="Times New Roman" panose="02020603050405020304" pitchFamily="18" charset="0"/>
              </a:rPr>
              <a:t>ilk gününde işe giren ve o ayda tam çalışan sigortalılar hariç, ay/dönem içinde işe giren sigortalıların prim ödeme gün sayıları, işe giriş tarihleri ve ayın/dönemin kaç gün olduğuna bakılarak parmak hesabı yapılmak suretiyle hesaplanır. Yani, sigortalının işe girdiği günden önceki gün sayısı, o aydaki toplam gün sayısından düşülür. Örneğin; sigortalının işe girdiği ay 30 gün çekiyorsa ve sigortalı ayın beşinde işe girmişse, 30 – 4 = 26 gün üzerinden bildirilir. Eğer ay 31 gün çekiyorsa ve ayın ikisinde işe girmişse, 31 – 1 = 30 gün olarak bildirilir. </a:t>
            </a:r>
            <a:endParaRPr lang="tr-TR" sz="1800" dirty="0" smtClean="0">
              <a:latin typeface="Times New Roman" panose="02020603050405020304" pitchFamily="18" charset="0"/>
              <a:cs typeface="Times New Roman" panose="02020603050405020304" pitchFamily="18" charset="0"/>
            </a:endParaRPr>
          </a:p>
          <a:p>
            <a:pPr marL="0" indent="0" algn="just">
              <a:buNone/>
            </a:pPr>
            <a:r>
              <a:rPr lang="tr-TR" sz="1800" dirty="0" smtClean="0">
                <a:latin typeface="Times New Roman" panose="02020603050405020304" pitchFamily="18" charset="0"/>
                <a:cs typeface="Times New Roman" panose="02020603050405020304" pitchFamily="18" charset="0"/>
              </a:rPr>
              <a:t>Ayın/dönemin </a:t>
            </a:r>
            <a:r>
              <a:rPr lang="tr-TR" sz="1800" dirty="0">
                <a:latin typeface="Times New Roman" panose="02020603050405020304" pitchFamily="18" charset="0"/>
                <a:cs typeface="Times New Roman" panose="02020603050405020304" pitchFamily="18" charset="0"/>
              </a:rPr>
              <a:t>son gününde çalıştıktan sonra işten ayrılan sigortalılar hariç olmak üzere, ay içinde işten ayrılan sigortalıların prim ödeme gün sayıları, işten çıkış tarihleri ve ayın/dönemin kaç gün olduğuna bakılarak parmak hesabı yapılmak suretiyle hesaplanır. </a:t>
            </a:r>
            <a:endParaRPr lang="tr-TR" sz="1800" dirty="0" smtClean="0">
              <a:latin typeface="Times New Roman" panose="02020603050405020304" pitchFamily="18" charset="0"/>
              <a:cs typeface="Times New Roman" panose="02020603050405020304" pitchFamily="18" charset="0"/>
            </a:endParaRPr>
          </a:p>
          <a:p>
            <a:pPr marL="0" indent="0" algn="just">
              <a:buNone/>
            </a:pPr>
            <a:r>
              <a:rPr lang="tr-TR" sz="1800" dirty="0"/>
              <a:t>Sigortalı o ayın ilk gününden beri işyerinde çalışıyor ve ay bitmeden işyerinden ayrılmışsa, ayın kaç gün çektiğine bakılmaksızın, ayrıldığı gün ayın kaçıncı gününe tekabül ediyorsa o kadar gün üzerinden sigortalı olarak bildirilecektir. Örneğin; ayın beşinde ayrılmışsa 5, ayın yirmi üçünde ayrılmışsa 23 gün üzerinden prim ödeme gün sayısı girilir.</a:t>
            </a:r>
          </a:p>
          <a:p>
            <a:pPr marL="0" indent="0" algn="just">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3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0"/>
            <a:ext cx="10515600" cy="6176963"/>
          </a:xfrm>
        </p:spPr>
        <p:txBody>
          <a:bodyPr>
            <a:normAutofit fontScale="70000" lnSpcReduction="20000"/>
          </a:bodyPr>
          <a:lstStyle/>
          <a:p>
            <a:pPr lvl="2" algn="just">
              <a:buFont typeface="Wingdings" panose="05000000000000000000" pitchFamily="2" charset="2"/>
              <a:buChar char="Ø"/>
            </a:pPr>
            <a:r>
              <a:rPr lang="tr-TR" b="1" dirty="0"/>
              <a:t>Hak Edilen Ücret:</a:t>
            </a:r>
            <a:r>
              <a:rPr lang="tr-TR" dirty="0"/>
              <a:t> Sigortalının ay içinde çalışması karşılığında hak ettiği ücret </a:t>
            </a:r>
            <a:r>
              <a:rPr lang="tr-TR" dirty="0" smtClean="0"/>
              <a:t>yazılacaktır.</a:t>
            </a:r>
            <a:endParaRPr lang="tr-TR" sz="1800" dirty="0"/>
          </a:p>
          <a:p>
            <a:pPr lvl="2" algn="just">
              <a:buFont typeface="Wingdings" panose="05000000000000000000" pitchFamily="2" charset="2"/>
              <a:buChar char="Ø"/>
            </a:pPr>
            <a:r>
              <a:rPr lang="tr-TR" b="1" dirty="0" smtClean="0"/>
              <a:t>Prim</a:t>
            </a:r>
            <a:r>
              <a:rPr lang="tr-TR" b="1" dirty="0"/>
              <a:t>, İkramiye ve Bu Nitelikteki İstihkak: </a:t>
            </a:r>
            <a:r>
              <a:rPr lang="tr-TR" dirty="0"/>
              <a:t>Prim, ikramiye gibi istihkaklardan ilgili ay içinde yapılan ödemelerin brüt toplamı </a:t>
            </a:r>
            <a:r>
              <a:rPr lang="tr-TR" dirty="0" smtClean="0"/>
              <a:t>yazılacaktır.</a:t>
            </a:r>
            <a:endParaRPr lang="tr-TR" sz="1800" dirty="0"/>
          </a:p>
          <a:p>
            <a:pPr lvl="2" algn="just">
              <a:buFont typeface="Wingdings" panose="05000000000000000000" pitchFamily="2" charset="2"/>
              <a:buChar char="Ø"/>
            </a:pPr>
            <a:r>
              <a:rPr lang="tr-TR" b="1" dirty="0" smtClean="0"/>
              <a:t>İşe </a:t>
            </a:r>
            <a:r>
              <a:rPr lang="tr-TR" b="1" dirty="0"/>
              <a:t>Giriş Gün/Ay:</a:t>
            </a:r>
            <a:r>
              <a:rPr lang="tr-TR" dirty="0"/>
              <a:t> Sigortalının ay içinde işe başlaması durumunda </a:t>
            </a:r>
            <a:r>
              <a:rPr lang="tr-TR" dirty="0" smtClean="0"/>
              <a:t>doldurulacaktır.</a:t>
            </a:r>
            <a:endParaRPr lang="tr-TR" sz="1800" dirty="0"/>
          </a:p>
          <a:p>
            <a:pPr lvl="2" algn="just">
              <a:buFont typeface="Wingdings" panose="05000000000000000000" pitchFamily="2" charset="2"/>
              <a:buChar char="Ø"/>
            </a:pPr>
            <a:r>
              <a:rPr lang="tr-TR" b="1" dirty="0" smtClean="0"/>
              <a:t>İşten </a:t>
            </a:r>
            <a:r>
              <a:rPr lang="tr-TR" b="1" dirty="0"/>
              <a:t>Çıkış Gün/Ay: </a:t>
            </a:r>
            <a:r>
              <a:rPr lang="tr-TR" dirty="0"/>
              <a:t>Sigortalının ay içinde işten çıkması durumunda </a:t>
            </a:r>
            <a:r>
              <a:rPr lang="tr-TR" dirty="0" smtClean="0"/>
              <a:t>doldurulacaktır.</a:t>
            </a:r>
            <a:endParaRPr lang="tr-TR" sz="1800" dirty="0"/>
          </a:p>
          <a:p>
            <a:pPr lvl="2" algn="just">
              <a:buFont typeface="Wingdings" panose="05000000000000000000" pitchFamily="2" charset="2"/>
              <a:buChar char="Ø"/>
            </a:pPr>
            <a:r>
              <a:rPr lang="tr-TR" b="1" dirty="0" smtClean="0"/>
              <a:t>İşten </a:t>
            </a:r>
            <a:r>
              <a:rPr lang="tr-TR" b="1" dirty="0"/>
              <a:t>Çıkış Nedeni: </a:t>
            </a:r>
            <a:r>
              <a:rPr lang="tr-TR" dirty="0"/>
              <a:t>Sigortalı işten çıkmış ise, durumuna uygun işten çıkış nedeni seçilecektir. İşten çıkılmamışsa boş bırakılmalıdır. </a:t>
            </a:r>
            <a:endParaRPr lang="tr-TR" sz="1800" dirty="0"/>
          </a:p>
          <a:p>
            <a:pPr lvl="2" algn="just">
              <a:buFont typeface="Wingdings" panose="05000000000000000000" pitchFamily="2" charset="2"/>
              <a:buChar char="Ø"/>
            </a:pPr>
            <a:r>
              <a:rPr lang="tr-TR" b="1" dirty="0" smtClean="0"/>
              <a:t>Eksik </a:t>
            </a:r>
            <a:r>
              <a:rPr lang="tr-TR" b="1" dirty="0"/>
              <a:t>Gün Sayısı: </a:t>
            </a:r>
            <a:r>
              <a:rPr lang="tr-TR" dirty="0"/>
              <a:t>Ay içinde bazı iş günlerinde çalışılmayan ve çalışılmayan bu günler için ücret alınmayan günler </a:t>
            </a:r>
            <a:r>
              <a:rPr lang="tr-TR" dirty="0" smtClean="0"/>
              <a:t>yazılacaktır.</a:t>
            </a:r>
            <a:endParaRPr lang="tr-TR" sz="1800" dirty="0"/>
          </a:p>
          <a:p>
            <a:pPr lvl="2" algn="just">
              <a:buFont typeface="Wingdings" panose="05000000000000000000" pitchFamily="2" charset="2"/>
              <a:buChar char="Ø"/>
            </a:pPr>
            <a:r>
              <a:rPr lang="tr-TR" b="1" dirty="0" smtClean="0"/>
              <a:t>Eksik </a:t>
            </a:r>
            <a:r>
              <a:rPr lang="tr-TR" b="1" dirty="0"/>
              <a:t>Gün Nedeni: </a:t>
            </a:r>
            <a:r>
              <a:rPr lang="tr-TR" dirty="0"/>
              <a:t>Sigortalının eksik günü varsa nedeni listeden seçilmelidir. Eksik gün yoksa boş </a:t>
            </a:r>
            <a:r>
              <a:rPr lang="tr-TR" dirty="0" smtClean="0"/>
              <a:t>bırakılmalıdır.</a:t>
            </a:r>
            <a:endParaRPr lang="tr-TR" sz="1800" dirty="0"/>
          </a:p>
          <a:p>
            <a:pPr lvl="2" algn="just">
              <a:buFont typeface="Wingdings" panose="05000000000000000000" pitchFamily="2" charset="2"/>
              <a:buChar char="Ø"/>
            </a:pPr>
            <a:r>
              <a:rPr lang="tr-TR" b="1" dirty="0" smtClean="0"/>
              <a:t>Meslek </a:t>
            </a:r>
            <a:r>
              <a:rPr lang="tr-TR" b="1" dirty="0"/>
              <a:t>Kodu: </a:t>
            </a:r>
            <a:r>
              <a:rPr lang="tr-TR" dirty="0"/>
              <a:t>Sigortalının tabi olduğu meslek kodu yazılacaktır. </a:t>
            </a:r>
            <a:endParaRPr lang="tr-TR" sz="1800" dirty="0"/>
          </a:p>
          <a:p>
            <a:pPr lvl="2" algn="just">
              <a:buFont typeface="Wingdings" panose="05000000000000000000" pitchFamily="2" charset="2"/>
              <a:buChar char="Ø"/>
            </a:pPr>
            <a:r>
              <a:rPr lang="tr-TR" b="1" dirty="0" smtClean="0"/>
              <a:t>İstirahat </a:t>
            </a:r>
            <a:r>
              <a:rPr lang="tr-TR" b="1" dirty="0"/>
              <a:t>Süresinde Çalışmamıştır (E/H): </a:t>
            </a:r>
            <a:r>
              <a:rPr lang="tr-TR" dirty="0"/>
              <a:t>Evet veya hayır </a:t>
            </a:r>
            <a:r>
              <a:rPr lang="tr-TR" dirty="0" smtClean="0"/>
              <a:t>seçilecektir.</a:t>
            </a:r>
            <a:endParaRPr lang="tr-TR" sz="1800" dirty="0"/>
          </a:p>
          <a:p>
            <a:pPr lvl="2" algn="just">
              <a:buFont typeface="Wingdings" panose="05000000000000000000" pitchFamily="2" charset="2"/>
              <a:buChar char="Ø"/>
            </a:pPr>
            <a:r>
              <a:rPr lang="tr-TR" b="1" dirty="0" smtClean="0"/>
              <a:t>Tahakkuk </a:t>
            </a:r>
            <a:r>
              <a:rPr lang="tr-TR" b="1" dirty="0"/>
              <a:t>Nedeni: </a:t>
            </a:r>
            <a:r>
              <a:rPr lang="tr-TR" dirty="0"/>
              <a:t>Tahakkuk nedenlerinden çalışanın durumuna uygun olan seçilecektir. Farklı tahakkuk nedenleri için farklı tahakkuk fişleri oluşur. Yasal süresinde verilmiş sayılan hallere ilişkin tahakkuk nedenlerinin seçilebilmesi için (F-G-H-I-J-K-L-M-N-O-P) kanıtlayıcı belgelerle birlikte işyerinin bağlı bulunduğu sosyal güvenlik il müdürlüğüne/sosyal güvenlik merkezine müracaat edilmek suretiyle gerekli kodlamanın yapılması </a:t>
            </a:r>
            <a:r>
              <a:rPr lang="tr-TR" dirty="0" smtClean="0"/>
              <a:t>gerekmektedir.</a:t>
            </a:r>
            <a:endParaRPr lang="tr-TR" sz="1800" dirty="0"/>
          </a:p>
          <a:p>
            <a:pPr lvl="2" algn="just">
              <a:buFont typeface="Wingdings" panose="05000000000000000000" pitchFamily="2" charset="2"/>
              <a:buChar char="Ø"/>
            </a:pPr>
            <a:r>
              <a:rPr lang="tr-TR" b="1" dirty="0" smtClean="0"/>
              <a:t>Hizmet </a:t>
            </a:r>
            <a:r>
              <a:rPr lang="tr-TR" b="1" dirty="0"/>
              <a:t>Dönem Ay / Yıl: </a:t>
            </a:r>
            <a:r>
              <a:rPr lang="tr-TR" dirty="0"/>
              <a:t>Hizmetin ait olduğu dönem normal yasal süresindeki beyannameler için tahakkuk dönemi ile aynı olmalıdır. Hizmetin ait olduğu dönem beyannamenin tahakkuk döneminden sonra </a:t>
            </a:r>
            <a:r>
              <a:rPr lang="tr-TR" dirty="0" smtClean="0"/>
              <a:t>olamaz.</a:t>
            </a:r>
            <a:endParaRPr lang="tr-TR" sz="1800" dirty="0"/>
          </a:p>
          <a:p>
            <a:pPr lvl="2" algn="just">
              <a:buFont typeface="Wingdings" panose="05000000000000000000" pitchFamily="2" charset="2"/>
              <a:buChar char="Ø"/>
            </a:pPr>
            <a:r>
              <a:rPr lang="tr-TR" b="1" dirty="0" smtClean="0"/>
              <a:t>Gelir </a:t>
            </a:r>
            <a:r>
              <a:rPr lang="tr-TR" b="1" dirty="0"/>
              <a:t>Vergisinden Muaf: </a:t>
            </a:r>
            <a:r>
              <a:rPr lang="tr-TR" dirty="0"/>
              <a:t>Sigortalı gelir vergisinden muaf ise “evet” seçilecektir. Bu durumda gelir vergisi matrahı ve gelir vergisi kesintisi boş </a:t>
            </a:r>
            <a:r>
              <a:rPr lang="tr-TR" dirty="0" smtClean="0"/>
              <a:t>bırakılacaktır.</a:t>
            </a:r>
            <a:endParaRPr lang="tr-TR" sz="1800" dirty="0"/>
          </a:p>
          <a:p>
            <a:pPr lvl="2" algn="just">
              <a:buFont typeface="Wingdings" panose="05000000000000000000" pitchFamily="2" charset="2"/>
              <a:buChar char="Ø"/>
            </a:pPr>
            <a:r>
              <a:rPr lang="tr-TR" b="1" dirty="0" smtClean="0"/>
              <a:t>Asgari </a:t>
            </a:r>
            <a:r>
              <a:rPr lang="tr-TR" b="1" dirty="0"/>
              <a:t>Geçim İndirimi: </a:t>
            </a:r>
            <a:r>
              <a:rPr lang="tr-TR" dirty="0"/>
              <a:t>Sigortalı için hesaplanacak asgari geçim indirimi tutarı bu bölüme yazılacaktır. Burada belirtilen asgari geçim indirimi toplamları vergi bildirimi bölümünde belirtilen asgari geçim indirimi ile tutarlı </a:t>
            </a:r>
            <a:r>
              <a:rPr lang="tr-TR" dirty="0" smtClean="0"/>
              <a:t>olmalıdır.</a:t>
            </a:r>
            <a:endParaRPr lang="tr-TR" sz="1800" dirty="0"/>
          </a:p>
          <a:p>
            <a:pPr lvl="2" algn="just">
              <a:buFont typeface="Wingdings" panose="05000000000000000000" pitchFamily="2" charset="2"/>
              <a:buChar char="Ø"/>
            </a:pPr>
            <a:r>
              <a:rPr lang="tr-TR" b="1" dirty="0" smtClean="0"/>
              <a:t>İlgili </a:t>
            </a:r>
            <a:r>
              <a:rPr lang="tr-TR" b="1" dirty="0"/>
              <a:t>Döneme Ait Gelir Vergisi Matrahı: </a:t>
            </a:r>
            <a:r>
              <a:rPr lang="tr-TR" dirty="0"/>
              <a:t>Sigortalının gelir vergisine tabi olması durumunda bu bölüme gelir vergisi matrahı yazılacaktır. Bu bölümde yer alan tutarların toplamı ile vergi bildirimi bölümünde ilgili kod altında yer alan toplam gelir vergisi matrahının tutarlı olması gerekmektedir. </a:t>
            </a:r>
            <a:endParaRPr lang="tr-TR" sz="1800" dirty="0"/>
          </a:p>
          <a:p>
            <a:pPr lvl="2" algn="just">
              <a:buFont typeface="Wingdings" panose="05000000000000000000" pitchFamily="2" charset="2"/>
              <a:buChar char="Ø"/>
            </a:pPr>
            <a:r>
              <a:rPr lang="tr-TR" b="1" dirty="0" smtClean="0"/>
              <a:t>Gelir </a:t>
            </a:r>
            <a:r>
              <a:rPr lang="tr-TR" b="1" dirty="0"/>
              <a:t>Vergisi Engellilik Oranı: </a:t>
            </a:r>
            <a:r>
              <a:rPr lang="tr-TR" dirty="0"/>
              <a:t>Sigortalı engellilik indirimine tabi ise engellilik oranı </a:t>
            </a:r>
            <a:r>
              <a:rPr lang="tr-TR" dirty="0" smtClean="0"/>
              <a:t>belirtilecektir.</a:t>
            </a:r>
            <a:endParaRPr lang="tr-TR" sz="1800" dirty="0"/>
          </a:p>
          <a:p>
            <a:pPr lvl="2" algn="just">
              <a:buFont typeface="Wingdings" panose="05000000000000000000" pitchFamily="2" charset="2"/>
              <a:buChar char="Ø"/>
            </a:pPr>
            <a:r>
              <a:rPr lang="tr-TR" b="1" dirty="0" smtClean="0"/>
              <a:t>Gelir </a:t>
            </a:r>
            <a:r>
              <a:rPr lang="tr-TR" b="1" dirty="0"/>
              <a:t>Vergisi Kesintisi: </a:t>
            </a:r>
            <a:r>
              <a:rPr lang="tr-TR" dirty="0"/>
              <a:t>Sigortalının gelir vergisi kesintisi tutarı yazılacaktır. Bildirilen tüm sigortalıların bu alanda yer alan toplamları ile vergi bildirimi bölümünde çalışanlardan yapılan kesintilere ilişkin beyanların toplamı tutarlı olmalıdır. Örneğin: Asgari ücretle çalışan sigortalıların bu bölümde yer alan tutarlarının toplamı ile vergi bildirimi bölümünde 011 kodundan yapılan beyanın tutarlı olması gerekmektedir.</a:t>
            </a:r>
            <a:endParaRPr lang="tr-TR" sz="1800" dirty="0"/>
          </a:p>
          <a:p>
            <a:pPr algn="just"/>
            <a:r>
              <a:rPr lang="tr-TR" dirty="0"/>
              <a:t>	Bir döneme ilişkin beyanname verilirken, işyerinde çalışan tüm sigortalılara ilişkin bilgilerin tabloya yazılması gerekmektedir. </a:t>
            </a:r>
            <a:endParaRPr lang="tr-TR" sz="2400" dirty="0"/>
          </a:p>
          <a:p>
            <a:endParaRPr lang="tr-TR" dirty="0"/>
          </a:p>
        </p:txBody>
      </p:sp>
    </p:spTree>
    <p:extLst>
      <p:ext uri="{BB962C8B-B14F-4D97-AF65-F5344CB8AC3E}">
        <p14:creationId xmlns:p14="http://schemas.microsoft.com/office/powerpoint/2010/main" val="2534029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375954" y="130629"/>
            <a:ext cx="9466217" cy="3335383"/>
          </a:xfrm>
          <a:prstGeom prst="rect">
            <a:avLst/>
          </a:prstGeom>
        </p:spPr>
      </p:pic>
      <p:pic>
        <p:nvPicPr>
          <p:cNvPr id="6" name="Resim 5"/>
          <p:cNvPicPr>
            <a:picLocks noChangeAspect="1"/>
          </p:cNvPicPr>
          <p:nvPr/>
        </p:nvPicPr>
        <p:blipFill>
          <a:blip r:embed="rId3"/>
          <a:stretch>
            <a:fillRect/>
          </a:stretch>
        </p:blipFill>
        <p:spPr>
          <a:xfrm>
            <a:off x="13062" y="3577288"/>
            <a:ext cx="12192000" cy="2455333"/>
          </a:xfrm>
          <a:prstGeom prst="rect">
            <a:avLst/>
          </a:prstGeom>
        </p:spPr>
      </p:pic>
    </p:spTree>
    <p:extLst>
      <p:ext uri="{BB962C8B-B14F-4D97-AF65-F5344CB8AC3E}">
        <p14:creationId xmlns:p14="http://schemas.microsoft.com/office/powerpoint/2010/main" val="396401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994263"/>
            <a:ext cx="10515600" cy="4182700"/>
          </a:xfrm>
        </p:spPr>
        <p:txBody>
          <a:bodyPr/>
          <a:lstStyle/>
          <a:p>
            <a:pPr marL="0" indent="0">
              <a:buNone/>
            </a:pPr>
            <a:r>
              <a:rPr lang="tr-TR" dirty="0" smtClean="0"/>
              <a:t>Excel dosyası oluşturulduktan sonra farklı sarı ile işaretli bölme silinir ve Dosya               Farklı Kaydet              Masaüstü</a:t>
            </a:r>
            <a:endParaRPr lang="tr-TR" dirty="0"/>
          </a:p>
        </p:txBody>
      </p:sp>
      <p:sp>
        <p:nvSpPr>
          <p:cNvPr id="5" name="Sağ Ok 4"/>
          <p:cNvSpPr/>
          <p:nvPr/>
        </p:nvSpPr>
        <p:spPr>
          <a:xfrm>
            <a:off x="1802673" y="2335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4915987" y="2335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stretch>
            <a:fillRect/>
          </a:stretch>
        </p:blipFill>
        <p:spPr>
          <a:xfrm>
            <a:off x="10886" y="-612858"/>
            <a:ext cx="12192000" cy="2455333"/>
          </a:xfrm>
          <a:prstGeom prst="rect">
            <a:avLst/>
          </a:prstGeom>
        </p:spPr>
      </p:pic>
      <p:pic>
        <p:nvPicPr>
          <p:cNvPr id="8" name="Resim 7"/>
          <p:cNvPicPr>
            <a:picLocks noChangeAspect="1"/>
          </p:cNvPicPr>
          <p:nvPr/>
        </p:nvPicPr>
        <p:blipFill>
          <a:blip r:embed="rId3"/>
          <a:stretch>
            <a:fillRect/>
          </a:stretch>
        </p:blipFill>
        <p:spPr>
          <a:xfrm>
            <a:off x="889144" y="2794628"/>
            <a:ext cx="10464656" cy="3118492"/>
          </a:xfrm>
          <a:prstGeom prst="rect">
            <a:avLst/>
          </a:prstGeom>
        </p:spPr>
      </p:pic>
    </p:spTree>
    <p:extLst>
      <p:ext uri="{BB962C8B-B14F-4D97-AF65-F5344CB8AC3E}">
        <p14:creationId xmlns:p14="http://schemas.microsoft.com/office/powerpoint/2010/main" val="2223787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noChangeAspect="1"/>
          </p:cNvGraphicFramePr>
          <p:nvPr>
            <p:extLst>
              <p:ext uri="{D42A27DB-BD31-4B8C-83A1-F6EECF244321}">
                <p14:modId xmlns:p14="http://schemas.microsoft.com/office/powerpoint/2010/main" val="1755575316"/>
              </p:ext>
            </p:extLst>
          </p:nvPr>
        </p:nvGraphicFramePr>
        <p:xfrm>
          <a:off x="940526" y="144325"/>
          <a:ext cx="7707085" cy="1876064"/>
        </p:xfrm>
        <a:graphic>
          <a:graphicData uri="http://schemas.openxmlformats.org/presentationml/2006/ole">
            <mc:AlternateContent xmlns:mc="http://schemas.openxmlformats.org/markup-compatibility/2006">
              <mc:Choice xmlns:v="urn:schemas-microsoft-com:vml" Requires="v">
                <p:oleObj spid="_x0000_s1038" name="Paketleyici Kabuk Nesnesi" showAsIcon="1" r:id="rId3" imgW="1267200" imgH="482400" progId="Package">
                  <p:embed/>
                </p:oleObj>
              </mc:Choice>
              <mc:Fallback>
                <p:oleObj name="Paketleyici Kabuk Nesnesi" showAsIcon="1" r:id="rId3" imgW="1267200" imgH="482400" progId="Package">
                  <p:embed/>
                  <p:pic>
                    <p:nvPicPr>
                      <p:cNvPr id="0" name=""/>
                      <p:cNvPicPr/>
                      <p:nvPr/>
                    </p:nvPicPr>
                    <p:blipFill>
                      <a:blip r:embed="rId4"/>
                      <a:stretch>
                        <a:fillRect/>
                      </a:stretch>
                    </p:blipFill>
                    <p:spPr>
                      <a:xfrm>
                        <a:off x="940526" y="144325"/>
                        <a:ext cx="7707085" cy="1876064"/>
                      </a:xfrm>
                      <a:prstGeom prst="rect">
                        <a:avLst/>
                      </a:prstGeom>
                    </p:spPr>
                  </p:pic>
                </p:oleObj>
              </mc:Fallback>
            </mc:AlternateContent>
          </a:graphicData>
        </a:graphic>
      </p:graphicFrame>
      <p:pic>
        <p:nvPicPr>
          <p:cNvPr id="7" name="Resim 6"/>
          <p:cNvPicPr>
            <a:picLocks noChangeAspect="1"/>
          </p:cNvPicPr>
          <p:nvPr/>
        </p:nvPicPr>
        <p:blipFill>
          <a:blip r:embed="rId5"/>
          <a:stretch>
            <a:fillRect/>
          </a:stretch>
        </p:blipFill>
        <p:spPr>
          <a:xfrm>
            <a:off x="0" y="2141618"/>
            <a:ext cx="12192000" cy="4320142"/>
          </a:xfrm>
          <a:prstGeom prst="rect">
            <a:avLst/>
          </a:prstGeom>
        </p:spPr>
      </p:pic>
    </p:spTree>
    <p:extLst>
      <p:ext uri="{BB962C8B-B14F-4D97-AF65-F5344CB8AC3E}">
        <p14:creationId xmlns:p14="http://schemas.microsoft.com/office/powerpoint/2010/main" val="363098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a:latin typeface="Times New Roman" panose="02020603050405020304" pitchFamily="18" charset="0"/>
                <a:cs typeface="Times New Roman" panose="02020603050405020304" pitchFamily="18" charset="0"/>
              </a:rPr>
              <a:t>Ekler</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73" name="Resim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86" y="1158239"/>
            <a:ext cx="9144000" cy="34834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31464" y="4889683"/>
            <a:ext cx="852669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İşyeri Faaliyet Kodu (NACE):  </a:t>
            </a:r>
            <a:r>
              <a:rPr kumimoji="0" lang="tr-TR" altLang="tr-TR"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854201</a:t>
            </a: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(Kamu Kurumları Tarafından Verilen Yükseköğretim Faaliyeti</a:t>
            </a:r>
            <a:endParaRPr kumimoji="0" lang="tr-TR" altLang="tr-TR"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Harcama birimleri bu kısımdaki bilgiler konusunda vergi dairesi tarafından şifre alma esnasında bilgilendirilir. İşyeri adres </a:t>
            </a:r>
            <a:r>
              <a:rPr kumimoji="0" lang="tr-TR" altLang="tr-TR"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her birim için farklıdır.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1953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latin typeface="Times New Roman" panose="02020603050405020304" pitchFamily="18" charset="0"/>
                <a:cs typeface="Times New Roman" panose="02020603050405020304" pitchFamily="18" charset="0"/>
              </a:rPr>
              <a:t>Düzenlenme Bilgileri</a:t>
            </a:r>
          </a:p>
        </p:txBody>
      </p:sp>
      <p:pic>
        <p:nvPicPr>
          <p:cNvPr id="6" name="Resim 5"/>
          <p:cNvPicPr>
            <a:picLocks noChangeAspect="1"/>
          </p:cNvPicPr>
          <p:nvPr/>
        </p:nvPicPr>
        <p:blipFill>
          <a:blip r:embed="rId2"/>
          <a:stretch>
            <a:fillRect/>
          </a:stretch>
        </p:blipFill>
        <p:spPr>
          <a:xfrm>
            <a:off x="1383574" y="1690688"/>
            <a:ext cx="10285912" cy="4838700"/>
          </a:xfrm>
          <a:prstGeom prst="rect">
            <a:avLst/>
          </a:prstGeom>
        </p:spPr>
      </p:pic>
    </p:spTree>
    <p:extLst>
      <p:ext uri="{BB962C8B-B14F-4D97-AF65-F5344CB8AC3E}">
        <p14:creationId xmlns:p14="http://schemas.microsoft.com/office/powerpoint/2010/main" val="398704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7240" y="208372"/>
            <a:ext cx="10515600" cy="723446"/>
          </a:xfrm>
        </p:spPr>
        <p:txBody>
          <a:bodyPr/>
          <a:lstStyle/>
          <a:p>
            <a:pPr algn="ctr"/>
            <a:r>
              <a:rPr lang="tr-TR" dirty="0" smtClean="0">
                <a:latin typeface="Times New Roman" panose="02020603050405020304" pitchFamily="18" charset="0"/>
                <a:cs typeface="Times New Roman" panose="02020603050405020304" pitchFamily="18" charset="0"/>
              </a:rPr>
              <a:t>Mevzuat</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114697"/>
            <a:ext cx="10515600" cy="5062266"/>
          </a:xfrm>
        </p:spPr>
        <p:txBody>
          <a:bodyPr>
            <a:noAutofit/>
          </a:bodyPr>
          <a:lstStyle/>
          <a:p>
            <a:pPr marL="0" indent="0" algn="just">
              <a:buNone/>
            </a:pPr>
            <a:r>
              <a:rPr lang="tr-TR" sz="1800" dirty="0" smtClean="0">
                <a:latin typeface="Times New Roman" panose="02020603050405020304" pitchFamily="18" charset="0"/>
                <a:ea typeface="+mj-ea"/>
                <a:cs typeface="Times New Roman" panose="02020603050405020304" pitchFamily="18" charset="0"/>
              </a:rPr>
              <a:t>	Vergi </a:t>
            </a:r>
            <a:r>
              <a:rPr lang="tr-TR" sz="1800" dirty="0">
                <a:latin typeface="Times New Roman" panose="02020603050405020304" pitchFamily="18" charset="0"/>
                <a:ea typeface="+mj-ea"/>
                <a:cs typeface="Times New Roman" panose="02020603050405020304" pitchFamily="18" charset="0"/>
              </a:rPr>
              <a:t>kanunlarına göre verilmesi gereken “Muhtasar Beyanname” </a:t>
            </a:r>
            <a:r>
              <a:rPr lang="tr-TR" sz="1800" b="1" u="sng" dirty="0">
                <a:solidFill>
                  <a:srgbClr val="FF0000"/>
                </a:solidFill>
                <a:latin typeface="Times New Roman" panose="02020603050405020304" pitchFamily="18" charset="0"/>
                <a:ea typeface="+mj-ea"/>
                <a:cs typeface="Times New Roman" panose="02020603050405020304" pitchFamily="18" charset="0"/>
              </a:rPr>
              <a:t>ile 5510 sayılı Sosyal Sigortalar ve Genel Sağlık Sigortası Kanunu Madde </a:t>
            </a:r>
            <a:r>
              <a:rPr lang="tr-TR" sz="3600" b="1" u="sng" dirty="0">
                <a:solidFill>
                  <a:srgbClr val="FF0000"/>
                </a:solidFill>
                <a:latin typeface="Times New Roman" panose="02020603050405020304" pitchFamily="18" charset="0"/>
                <a:ea typeface="+mj-ea"/>
                <a:cs typeface="Times New Roman" panose="02020603050405020304" pitchFamily="18" charset="0"/>
              </a:rPr>
              <a:t>4/1-a kapsamında </a:t>
            </a:r>
            <a:r>
              <a:rPr lang="tr-TR" sz="1800" b="1" u="sng" dirty="0">
                <a:solidFill>
                  <a:srgbClr val="FF0000"/>
                </a:solidFill>
                <a:latin typeface="Times New Roman" panose="02020603050405020304" pitchFamily="18" charset="0"/>
                <a:ea typeface="+mj-ea"/>
                <a:cs typeface="Times New Roman" panose="02020603050405020304" pitchFamily="18" charset="0"/>
              </a:rPr>
              <a:t>sigortalı sayılanların bildirildiği </a:t>
            </a:r>
            <a:r>
              <a:rPr lang="tr-TR" sz="1800" dirty="0">
                <a:latin typeface="Times New Roman" panose="02020603050405020304" pitchFamily="18" charset="0"/>
                <a:ea typeface="+mj-ea"/>
                <a:cs typeface="Times New Roman" panose="02020603050405020304" pitchFamily="18" charset="0"/>
              </a:rPr>
              <a:t>“Aylık Prim ve Hizmet </a:t>
            </a:r>
            <a:r>
              <a:rPr lang="tr-TR" sz="1800" dirty="0" err="1">
                <a:latin typeface="Times New Roman" panose="02020603050405020304" pitchFamily="18" charset="0"/>
                <a:ea typeface="+mj-ea"/>
                <a:cs typeface="Times New Roman" panose="02020603050405020304" pitchFamily="18" charset="0"/>
              </a:rPr>
              <a:t>Belgesi”nin</a:t>
            </a:r>
            <a:r>
              <a:rPr lang="tr-TR" sz="1800" dirty="0">
                <a:latin typeface="Times New Roman" panose="02020603050405020304" pitchFamily="18" charset="0"/>
                <a:ea typeface="+mj-ea"/>
                <a:cs typeface="Times New Roman" panose="02020603050405020304" pitchFamily="18" charset="0"/>
              </a:rPr>
              <a:t> birleştirilmesi sonucunda oluşturulan “Muhtasar ve Prim Hizmet </a:t>
            </a:r>
            <a:r>
              <a:rPr lang="tr-TR" sz="1800" dirty="0" err="1">
                <a:latin typeface="Times New Roman" panose="02020603050405020304" pitchFamily="18" charset="0"/>
                <a:ea typeface="+mj-ea"/>
                <a:cs typeface="Times New Roman" panose="02020603050405020304" pitchFamily="18" charset="0"/>
              </a:rPr>
              <a:t>Beyannamesi”nin</a:t>
            </a:r>
            <a:r>
              <a:rPr lang="tr-TR" sz="1800" dirty="0">
                <a:latin typeface="Times New Roman" panose="02020603050405020304" pitchFamily="18" charset="0"/>
                <a:ea typeface="+mj-ea"/>
                <a:cs typeface="Times New Roman" panose="02020603050405020304" pitchFamily="18" charset="0"/>
              </a:rPr>
              <a:t> verilmesine ilişkin usul ve esasların belirlendiği 1 Sıra No.lu Muhtasar ve Prim Hizmet Beyannamesi Genel Tebliği, </a:t>
            </a:r>
            <a:r>
              <a:rPr lang="tr-TR" sz="1800" b="1" dirty="0">
                <a:latin typeface="Times New Roman" panose="02020603050405020304" pitchFamily="18" charset="0"/>
                <a:ea typeface="+mj-ea"/>
                <a:cs typeface="Times New Roman" panose="02020603050405020304" pitchFamily="18" charset="0"/>
              </a:rPr>
              <a:t>18 Şubat 2017 tarihli ve 29983 sayılı Resmi Gazetede </a:t>
            </a:r>
            <a:r>
              <a:rPr lang="tr-TR" sz="1800" b="1" dirty="0" smtClean="0">
                <a:latin typeface="Times New Roman" panose="02020603050405020304" pitchFamily="18" charset="0"/>
                <a:ea typeface="+mj-ea"/>
                <a:cs typeface="Times New Roman" panose="02020603050405020304" pitchFamily="18" charset="0"/>
              </a:rPr>
              <a:t>yayımlanmıştır.</a:t>
            </a:r>
          </a:p>
          <a:p>
            <a:pPr algn="just">
              <a:buFont typeface="Wingdings" panose="05000000000000000000" pitchFamily="2" charset="2"/>
              <a:buChar char="Ø"/>
            </a:pPr>
            <a:r>
              <a:rPr lang="tr-TR" sz="1800" b="1" dirty="0" smtClean="0">
                <a:latin typeface="Times New Roman" panose="02020603050405020304" pitchFamily="18" charset="0"/>
                <a:ea typeface="+mj-ea"/>
                <a:cs typeface="Times New Roman" panose="02020603050405020304" pitchFamily="18" charset="0"/>
              </a:rPr>
              <a:t>Pilot bölge olarak Kırşehir’de </a:t>
            </a:r>
            <a:r>
              <a:rPr lang="tr-TR" sz="1800" dirty="0">
                <a:latin typeface="Times New Roman" panose="02020603050405020304" pitchFamily="18" charset="0"/>
                <a:ea typeface="+mj-ea"/>
                <a:cs typeface="Times New Roman" panose="02020603050405020304" pitchFamily="18" charset="0"/>
              </a:rPr>
              <a:t>bu tebliğin uygulanmasına </a:t>
            </a:r>
            <a:r>
              <a:rPr lang="tr-TR" sz="1800" b="1" dirty="0"/>
              <a:t>1/6/2017 tarihinden itibaren</a:t>
            </a:r>
            <a:r>
              <a:rPr lang="tr-TR" sz="1800" dirty="0"/>
              <a:t> </a:t>
            </a:r>
            <a:r>
              <a:rPr lang="tr-TR" sz="1800" dirty="0" smtClean="0"/>
              <a:t>başlanabilmiştir.</a:t>
            </a:r>
            <a:endParaRPr lang="tr-TR" sz="1800" dirty="0">
              <a:latin typeface="Times New Roman" panose="02020603050405020304" pitchFamily="18" charset="0"/>
              <a:ea typeface="+mj-ea"/>
              <a:cs typeface="Times New Roman" panose="02020603050405020304" pitchFamily="18" charset="0"/>
            </a:endParaRPr>
          </a:p>
          <a:p>
            <a:pPr algn="just">
              <a:buFont typeface="Wingdings" panose="05000000000000000000" pitchFamily="2" charset="2"/>
              <a:buChar char="Ø"/>
            </a:pPr>
            <a:r>
              <a:rPr lang="tr-TR" sz="1800" dirty="0" smtClean="0">
                <a:latin typeface="Times New Roman" panose="02020603050405020304" pitchFamily="18" charset="0"/>
                <a:ea typeface="+mj-ea"/>
                <a:cs typeface="Times New Roman" panose="02020603050405020304" pitchFamily="18" charset="0"/>
              </a:rPr>
              <a:t>Söz konusu tebliğin yürürlüğe girmesi öngörülen tarih 01.01.2018 olarak tarih belirtilmiş ancak tüm Türkiye yerine pilot uygulama bölgeleri, Amasya, Bartın ve Çankırı kapsayacak şekilde genişletilmiştir.</a:t>
            </a:r>
          </a:p>
          <a:p>
            <a:pPr algn="just">
              <a:buFont typeface="Wingdings" panose="05000000000000000000" pitchFamily="2" charset="2"/>
              <a:buChar char="Ø"/>
            </a:pPr>
            <a:r>
              <a:rPr lang="tr-TR" sz="1800" dirty="0" smtClean="0">
                <a:latin typeface="Times New Roman" panose="02020603050405020304" pitchFamily="18" charset="0"/>
                <a:ea typeface="+mj-ea"/>
                <a:cs typeface="Times New Roman" panose="02020603050405020304" pitchFamily="18" charset="0"/>
              </a:rPr>
              <a:t>Tüm Türkiye’yi kapsayacak şekilde uygulanması </a:t>
            </a:r>
            <a:r>
              <a:rPr lang="tr-TR" sz="1800" b="1" i="1" dirty="0" smtClean="0"/>
              <a:t>1/7/2018 </a:t>
            </a:r>
            <a:r>
              <a:rPr lang="tr-TR" sz="1800" b="1" i="1" dirty="0"/>
              <a:t>tarihine</a:t>
            </a:r>
            <a:r>
              <a:rPr lang="tr-TR" sz="1800" dirty="0">
                <a:latin typeface="Times New Roman" panose="02020603050405020304" pitchFamily="18" charset="0"/>
                <a:ea typeface="+mj-ea"/>
                <a:cs typeface="Times New Roman" panose="02020603050405020304" pitchFamily="18" charset="0"/>
              </a:rPr>
              <a:t> ertelenmiştir</a:t>
            </a:r>
            <a:r>
              <a:rPr lang="tr-TR" sz="1800" b="1" i="1" dirty="0" smtClean="0"/>
              <a:t>.</a:t>
            </a:r>
          </a:p>
          <a:p>
            <a:pPr algn="just">
              <a:buFont typeface="Wingdings" panose="05000000000000000000" pitchFamily="2" charset="2"/>
              <a:buChar char="Ø"/>
            </a:pPr>
            <a:r>
              <a:rPr lang="tr-TR" sz="1800" dirty="0" smtClean="0"/>
              <a:t>Tebliğin </a:t>
            </a:r>
            <a:r>
              <a:rPr lang="tr-TR" sz="1800" dirty="0"/>
              <a:t>yürürlük başlıklı 15 inci maddesinin birinci fıkrasının (ç) bendinde pilot uygulama dışında yer alan illerdeki mükellefleri kapsayan 1/10/2018 </a:t>
            </a:r>
            <a:r>
              <a:rPr lang="tr-TR" sz="1800" dirty="0" smtClean="0"/>
              <a:t>tarihi </a:t>
            </a:r>
            <a:r>
              <a:rPr lang="tr-TR" sz="1800" dirty="0"/>
              <a:t>27 Ekim 2018 tarih ve 30578 sayılı Resmi Gazetede yayımlanarak yürürlüğe giren </a:t>
            </a:r>
            <a:r>
              <a:rPr lang="tr-TR" sz="1800" b="1" dirty="0"/>
              <a:t>Muhtasar ve Prim Hizmet Beyannamesi Genel Tebliği(Sıra No:1)’</a:t>
            </a:r>
            <a:r>
              <a:rPr lang="tr-TR" sz="1800" b="1" dirty="0" err="1"/>
              <a:t>nde</a:t>
            </a:r>
            <a:r>
              <a:rPr lang="tr-TR" sz="1800" b="1" dirty="0"/>
              <a:t> Değişiklik Yapılmasına Dair Tebliği(Sıra No:5)  ile 1/7/2019 </a:t>
            </a:r>
            <a:r>
              <a:rPr lang="tr-TR" sz="1800" dirty="0"/>
              <a:t>olarak değiştirilmiştir.</a:t>
            </a:r>
          </a:p>
          <a:p>
            <a:pPr marL="0" indent="0" algn="just">
              <a:buNone/>
            </a:pPr>
            <a:endParaRPr lang="tr-TR" sz="1800" dirty="0" smtClean="0">
              <a:latin typeface="Times New Roman" panose="02020603050405020304" pitchFamily="18" charset="0"/>
              <a:ea typeface="+mj-ea"/>
              <a:cs typeface="Times New Roman" panose="02020603050405020304" pitchFamily="18" charset="0"/>
            </a:endParaRPr>
          </a:p>
          <a:p>
            <a:pPr marL="0" indent="0" algn="just">
              <a:buNone/>
            </a:pPr>
            <a:r>
              <a:rPr lang="tr-TR" sz="1800" dirty="0" smtClean="0">
                <a:latin typeface="Times New Roman" panose="02020603050405020304" pitchFamily="18" charset="0"/>
                <a:ea typeface="+mj-ea"/>
                <a:cs typeface="Times New Roman" panose="02020603050405020304" pitchFamily="18" charset="0"/>
              </a:rPr>
              <a:t>Tebliğin kapsamından kamu </a:t>
            </a:r>
            <a:r>
              <a:rPr lang="tr-TR" sz="1800" dirty="0">
                <a:latin typeface="Times New Roman" panose="02020603050405020304" pitchFamily="18" charset="0"/>
                <a:ea typeface="+mj-ea"/>
                <a:cs typeface="Times New Roman" panose="02020603050405020304" pitchFamily="18" charset="0"/>
              </a:rPr>
              <a:t>t</a:t>
            </a:r>
            <a:r>
              <a:rPr lang="tr-TR" sz="1800" dirty="0" smtClean="0">
                <a:latin typeface="Times New Roman" panose="02020603050405020304" pitchFamily="18" charset="0"/>
                <a:ea typeface="+mj-ea"/>
                <a:cs typeface="Times New Roman" panose="02020603050405020304" pitchFamily="18" charset="0"/>
              </a:rPr>
              <a:t>üzel kişiliğine haiz bir kurum olmamız nedeniyle bu tebliğin kapsamından çıkarılmak amacıyla yazmış olduğumuz yazı uygun bulunmamıştır.</a:t>
            </a:r>
          </a:p>
          <a:p>
            <a:pPr algn="just">
              <a:buFont typeface="Wingdings" panose="05000000000000000000" pitchFamily="2" charset="2"/>
              <a:buChar char="Ø"/>
            </a:pPr>
            <a:endParaRPr lang="tr-TR" sz="1800" dirty="0">
              <a:latin typeface="Times New Roman" panose="02020603050405020304" pitchFamily="18" charset="0"/>
              <a:ea typeface="+mj-ea"/>
              <a:cs typeface="Times New Roman" panose="02020603050405020304" pitchFamily="18" charset="0"/>
            </a:endParaRPr>
          </a:p>
          <a:p>
            <a:pPr algn="just">
              <a:buFont typeface="Wingdings" panose="05000000000000000000" pitchFamily="2" charset="2"/>
              <a:buChar char="Ø"/>
            </a:pPr>
            <a:endParaRPr lang="tr-TR" sz="1800" dirty="0" smtClean="0">
              <a:latin typeface="Times New Roman" panose="02020603050405020304" pitchFamily="18" charset="0"/>
              <a:ea typeface="+mj-ea"/>
              <a:cs typeface="Times New Roman" panose="02020603050405020304" pitchFamily="18" charset="0"/>
            </a:endParaRPr>
          </a:p>
          <a:p>
            <a:pPr marL="0" indent="0" algn="just">
              <a:buNone/>
            </a:pPr>
            <a:endParaRPr lang="tr-TR" sz="18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09725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Resim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45" y="0"/>
            <a:ext cx="5762625"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097" name="Resim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44" y="3184206"/>
            <a:ext cx="5762625" cy="3068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4"/>
          <p:cNvSpPr>
            <a:spLocks noChangeArrowheads="1"/>
          </p:cNvSpPr>
          <p:nvPr/>
        </p:nvSpPr>
        <p:spPr bwMode="auto">
          <a:xfrm>
            <a:off x="-87087" y="30648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Beyanname doldurulduktan sonra DOSYA </a:t>
            </a: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→KAYDET  yapacağız, şayet eksiklikler varsa program bizi </a:t>
            </a:r>
            <a:r>
              <a:rPr kumimoji="0" lang="tr-TR" altLang="tr-TR"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uyaracaktır.daha</a:t>
            </a: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sonra ekrandaki uyarıyı 3 kere tekrar edecektir evet işaretlenerek geçilecektir.</a:t>
            </a:r>
            <a:endParaRPr kumimoji="0" lang="tr-TR" altLang="tr-T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6613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PAKETLEME</a:t>
            </a: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bölümünden veri paketleme işaretlenir, ekrana düşen veriyi ‘beyannameyi pakete ekle’ yapılarak ‘paket dosya adı’ yazılır ve ‘paket oluştur’ ile </a:t>
            </a:r>
            <a:r>
              <a:rPr kumimoji="0" lang="tr-TR" altLang="tr-TR" sz="11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C:\ebyn\paketler </a:t>
            </a:r>
            <a:r>
              <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kısmına veri kaydedilir.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1479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atin typeface="Times New Roman" panose="02020603050405020304" pitchFamily="18" charset="0"/>
                <a:cs typeface="Times New Roman" panose="02020603050405020304" pitchFamily="18" charset="0"/>
              </a:rPr>
              <a:t>İnternet Vergi Dairesinden Muhtasarın Bildirilmesi</a:t>
            </a:r>
          </a:p>
        </p:txBody>
      </p:sp>
      <p:pic>
        <p:nvPicPr>
          <p:cNvPr id="4" name="Resim 3"/>
          <p:cNvPicPr>
            <a:picLocks noChangeAspect="1"/>
          </p:cNvPicPr>
          <p:nvPr/>
        </p:nvPicPr>
        <p:blipFill>
          <a:blip r:embed="rId3"/>
          <a:stretch>
            <a:fillRect/>
          </a:stretch>
        </p:blipFill>
        <p:spPr>
          <a:xfrm>
            <a:off x="1314994" y="2060020"/>
            <a:ext cx="5721532" cy="2072641"/>
          </a:xfrm>
          <a:prstGeom prst="rect">
            <a:avLst/>
          </a:prstGeom>
        </p:spPr>
      </p:pic>
      <p:sp>
        <p:nvSpPr>
          <p:cNvPr id="5" name="Dikdörtgen 4"/>
          <p:cNvSpPr/>
          <p:nvPr/>
        </p:nvSpPr>
        <p:spPr>
          <a:xfrm>
            <a:off x="4387336" y="1690688"/>
            <a:ext cx="2407134" cy="369332"/>
          </a:xfrm>
          <a:prstGeom prst="rect">
            <a:avLst/>
          </a:prstGeom>
        </p:spPr>
        <p:txBody>
          <a:bodyPr wrap="none">
            <a:spAutoFit/>
          </a:bodyPr>
          <a:lstStyle/>
          <a:p>
            <a:r>
              <a:rPr lang="tr-TR" dirty="0">
                <a:hlinkClick r:id="rId4"/>
              </a:rPr>
              <a:t>https://www.gib.gov.tr/</a:t>
            </a:r>
            <a:endParaRPr lang="tr-TR" dirty="0"/>
          </a:p>
        </p:txBody>
      </p:sp>
      <p:pic>
        <p:nvPicPr>
          <p:cNvPr id="6" name="Resim 5"/>
          <p:cNvPicPr>
            <a:picLocks noChangeAspect="1"/>
          </p:cNvPicPr>
          <p:nvPr/>
        </p:nvPicPr>
        <p:blipFill>
          <a:blip r:embed="rId5"/>
          <a:stretch>
            <a:fillRect/>
          </a:stretch>
        </p:blipFill>
        <p:spPr>
          <a:xfrm>
            <a:off x="1314994" y="4467941"/>
            <a:ext cx="5564778" cy="2390059"/>
          </a:xfrm>
          <a:prstGeom prst="rect">
            <a:avLst/>
          </a:prstGeom>
        </p:spPr>
      </p:pic>
      <p:sp>
        <p:nvSpPr>
          <p:cNvPr id="7" name="Dikdörtgen 6"/>
          <p:cNvSpPr/>
          <p:nvPr/>
        </p:nvSpPr>
        <p:spPr>
          <a:xfrm>
            <a:off x="1922815" y="4132661"/>
            <a:ext cx="2464521" cy="369332"/>
          </a:xfrm>
          <a:prstGeom prst="rect">
            <a:avLst/>
          </a:prstGeom>
        </p:spPr>
        <p:txBody>
          <a:bodyPr wrap="none">
            <a:spAutoFit/>
          </a:bodyPr>
          <a:lstStyle/>
          <a:p>
            <a:r>
              <a:rPr lang="tr-TR" dirty="0">
                <a:hlinkClick r:id="rId6"/>
              </a:rPr>
              <a:t>https://intvrg.gib.gov.tr/</a:t>
            </a:r>
            <a:endParaRPr lang="tr-TR" dirty="0"/>
          </a:p>
        </p:txBody>
      </p:sp>
      <p:pic>
        <p:nvPicPr>
          <p:cNvPr id="8" name="Resim 7"/>
          <p:cNvPicPr>
            <a:picLocks noChangeAspect="1"/>
          </p:cNvPicPr>
          <p:nvPr/>
        </p:nvPicPr>
        <p:blipFill>
          <a:blip r:embed="rId7"/>
          <a:stretch>
            <a:fillRect/>
          </a:stretch>
        </p:blipFill>
        <p:spPr>
          <a:xfrm>
            <a:off x="7036526" y="1474114"/>
            <a:ext cx="4505325" cy="5686425"/>
          </a:xfrm>
          <a:prstGeom prst="rect">
            <a:avLst/>
          </a:prstGeom>
        </p:spPr>
      </p:pic>
    </p:spTree>
    <p:extLst>
      <p:ext uri="{BB962C8B-B14F-4D97-AF65-F5344CB8AC3E}">
        <p14:creationId xmlns:p14="http://schemas.microsoft.com/office/powerpoint/2010/main" val="3908030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E-beyanname tıklanacak</a:t>
            </a:r>
            <a:endParaRPr lang="tr-TR" dirty="0"/>
          </a:p>
        </p:txBody>
      </p:sp>
      <p:pic>
        <p:nvPicPr>
          <p:cNvPr id="4" name="Resim 3"/>
          <p:cNvPicPr>
            <a:picLocks noChangeAspect="1"/>
          </p:cNvPicPr>
          <p:nvPr/>
        </p:nvPicPr>
        <p:blipFill>
          <a:blip r:embed="rId2"/>
          <a:stretch>
            <a:fillRect/>
          </a:stretch>
        </p:blipFill>
        <p:spPr>
          <a:xfrm>
            <a:off x="0" y="1445623"/>
            <a:ext cx="12192000" cy="5148507"/>
          </a:xfrm>
          <a:prstGeom prst="rect">
            <a:avLst/>
          </a:prstGeom>
        </p:spPr>
      </p:pic>
    </p:spTree>
    <p:extLst>
      <p:ext uri="{BB962C8B-B14F-4D97-AF65-F5344CB8AC3E}">
        <p14:creationId xmlns:p14="http://schemas.microsoft.com/office/powerpoint/2010/main" val="3298917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501650"/>
            <a:ext cx="12192000" cy="5854700"/>
          </a:xfrm>
          <a:prstGeom prst="rect">
            <a:avLst/>
          </a:prstGeom>
        </p:spPr>
      </p:pic>
    </p:spTree>
    <p:extLst>
      <p:ext uri="{BB962C8B-B14F-4D97-AF65-F5344CB8AC3E}">
        <p14:creationId xmlns:p14="http://schemas.microsoft.com/office/powerpoint/2010/main" val="167076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latin typeface="Times New Roman" panose="02020603050405020304" pitchFamily="18" charset="0"/>
                <a:cs typeface="Times New Roman" panose="02020603050405020304" pitchFamily="18" charset="0"/>
              </a:rPr>
              <a:t>1-Paket Gönder</a:t>
            </a:r>
            <a:endParaRPr lang="tr-TR" sz="36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480457"/>
            <a:ext cx="10515600" cy="4696506"/>
          </a:xfrm>
        </p:spPr>
        <p:txBody>
          <a:bodyPr>
            <a:normAutofit fontScale="92500" lnSpcReduction="10000"/>
          </a:bodyPr>
          <a:lstStyle/>
          <a:p>
            <a:pPr marL="0" indent="0" algn="just">
              <a:buNone/>
            </a:pPr>
            <a:r>
              <a:rPr lang="tr-TR" b="1" dirty="0">
                <a:latin typeface="Times New Roman" panose="02020603050405020304" pitchFamily="18" charset="0"/>
                <a:cs typeface="Times New Roman" panose="02020603050405020304" pitchFamily="18" charset="0"/>
              </a:rPr>
              <a:t>Paket Gönder</a:t>
            </a:r>
            <a:r>
              <a:rPr lang="tr-TR" dirty="0">
                <a:latin typeface="Times New Roman" panose="02020603050405020304" pitchFamily="18" charset="0"/>
                <a:cs typeface="Times New Roman" panose="02020603050405020304" pitchFamily="18" charset="0"/>
              </a:rPr>
              <a:t> ekranında, daha önce </a:t>
            </a:r>
            <a:r>
              <a:rPr lang="tr-TR" b="1" dirty="0">
                <a:latin typeface="Times New Roman" panose="02020603050405020304" pitchFamily="18" charset="0"/>
                <a:cs typeface="Times New Roman" panose="02020603050405020304" pitchFamily="18" charset="0"/>
              </a:rPr>
              <a:t>Beyanname Düzenleme Programı</a:t>
            </a:r>
            <a:r>
              <a:rPr lang="tr-TR" dirty="0">
                <a:latin typeface="Times New Roman" panose="02020603050405020304" pitchFamily="18" charset="0"/>
                <a:cs typeface="Times New Roman" panose="02020603050405020304" pitchFamily="18" charset="0"/>
              </a:rPr>
              <a:t> kullanılarak oluşturulmuş paketin E-Beyanname sitesine yüklenmesi ve </a:t>
            </a:r>
            <a:r>
              <a:rPr lang="tr-TR" b="1" dirty="0">
                <a:latin typeface="Times New Roman" panose="02020603050405020304" pitchFamily="18" charset="0"/>
                <a:cs typeface="Times New Roman" panose="02020603050405020304" pitchFamily="18" charset="0"/>
              </a:rPr>
              <a:t>Gelir İdaresi Başkanlığı Bilgi İşlem Merkezi’ne</a:t>
            </a:r>
            <a:r>
              <a:rPr lang="tr-TR" dirty="0">
                <a:latin typeface="Times New Roman" panose="02020603050405020304" pitchFamily="18" charset="0"/>
                <a:cs typeface="Times New Roman" panose="02020603050405020304" pitchFamily="18" charset="0"/>
              </a:rPr>
              <a:t> gönderilmesi, gönderilen paketin takip edilmesi işlemleri yerine getirilmektedir.</a:t>
            </a:r>
          </a:p>
          <a:p>
            <a:pPr lvl="1"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Paketin </a:t>
            </a:r>
            <a:r>
              <a:rPr lang="tr-TR" dirty="0">
                <a:latin typeface="Times New Roman" panose="02020603050405020304" pitchFamily="18" charset="0"/>
                <a:cs typeface="Times New Roman" panose="02020603050405020304" pitchFamily="18" charset="0"/>
              </a:rPr>
              <a:t>büyüklüğü 2000000 </a:t>
            </a:r>
            <a:r>
              <a:rPr lang="tr-TR" dirty="0" err="1">
                <a:latin typeface="Times New Roman" panose="02020603050405020304" pitchFamily="18" charset="0"/>
                <a:cs typeface="Times New Roman" panose="02020603050405020304" pitchFamily="18" charset="0"/>
              </a:rPr>
              <a:t>byte</a:t>
            </a:r>
            <a:r>
              <a:rPr lang="tr-TR" dirty="0">
                <a:latin typeface="Times New Roman" panose="02020603050405020304" pitchFamily="18" charset="0"/>
                <a:cs typeface="Times New Roman" panose="02020603050405020304" pitchFamily="18" charset="0"/>
              </a:rPr>
              <a:t>’ dan büyük </a:t>
            </a:r>
            <a:r>
              <a:rPr lang="tr-TR" dirty="0" smtClean="0">
                <a:latin typeface="Times New Roman" panose="02020603050405020304" pitchFamily="18" charset="0"/>
                <a:cs typeface="Times New Roman" panose="02020603050405020304" pitchFamily="18" charset="0"/>
              </a:rPr>
              <a:t>olmamalıdır.</a:t>
            </a:r>
            <a:endParaRPr lang="tr-TR"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Paket </a:t>
            </a:r>
            <a:r>
              <a:rPr lang="tr-TR" dirty="0">
                <a:latin typeface="Times New Roman" panose="02020603050405020304" pitchFamily="18" charset="0"/>
                <a:cs typeface="Times New Roman" panose="02020603050405020304" pitchFamily="18" charset="0"/>
              </a:rPr>
              <a:t>içindeki dosyaların ve dizinlerin isminde Türkçe karakter yer almamalıdır. Bu durum özellikle, paketler </a:t>
            </a:r>
            <a:r>
              <a:rPr lang="tr-TR" dirty="0" err="1">
                <a:latin typeface="Times New Roman" panose="02020603050405020304" pitchFamily="18" charset="0"/>
                <a:cs typeface="Times New Roman" panose="02020603050405020304" pitchFamily="18" charset="0"/>
              </a:rPr>
              <a:t>Winzip</a:t>
            </a:r>
            <a:r>
              <a:rPr lang="tr-TR" dirty="0">
                <a:latin typeface="Times New Roman" panose="02020603050405020304" pitchFamily="18" charset="0"/>
                <a:cs typeface="Times New Roman" panose="02020603050405020304" pitchFamily="18" charset="0"/>
              </a:rPr>
              <a:t> ve benzeri programlarla hazırlandıklarında </a:t>
            </a:r>
            <a:r>
              <a:rPr lang="tr-TR" dirty="0" smtClean="0">
                <a:latin typeface="Times New Roman" panose="02020603050405020304" pitchFamily="18" charset="0"/>
                <a:cs typeface="Times New Roman" panose="02020603050405020304" pitchFamily="18" charset="0"/>
              </a:rPr>
              <a:t>oluşmaktadır.</a:t>
            </a:r>
          </a:p>
          <a:p>
            <a:pPr marL="0" indent="0" algn="just">
              <a:buNone/>
            </a:pPr>
            <a:r>
              <a:rPr lang="tr-TR" b="1" dirty="0" smtClean="0"/>
              <a:t>Gönder</a:t>
            </a:r>
            <a:r>
              <a:rPr lang="tr-TR" dirty="0" smtClean="0"/>
              <a:t> </a:t>
            </a:r>
            <a:r>
              <a:rPr lang="tr-TR" dirty="0"/>
              <a:t>butonuna basıldığında </a:t>
            </a:r>
            <a:r>
              <a:rPr lang="tr-TR" b="1" dirty="0"/>
              <a:t>Paket Yükleme</a:t>
            </a:r>
            <a:r>
              <a:rPr lang="tr-TR" dirty="0"/>
              <a:t> ekranı gelmektedir. Paket Yükleme kısmında </a:t>
            </a:r>
            <a:r>
              <a:rPr lang="tr-TR" b="1" dirty="0" err="1"/>
              <a:t>Browse</a:t>
            </a:r>
            <a:r>
              <a:rPr lang="tr-TR" dirty="0"/>
              <a:t> – </a:t>
            </a:r>
            <a:r>
              <a:rPr lang="tr-TR" b="1" dirty="0" err="1"/>
              <a:t>Gözat</a:t>
            </a:r>
            <a:r>
              <a:rPr lang="tr-TR" dirty="0"/>
              <a:t> butonuna tıklandığında paketin bilgisayarda bulunduğu dizin görüntülenmektedir. İstenilen paket bu dizinden seçilmektedir. Eğer paketin bilgisayardaki yeri ve adı biliniyorsa, paketin dizin içindeki yeri “</a:t>
            </a:r>
            <a:r>
              <a:rPr lang="tr-TR" b="1" dirty="0"/>
              <a:t>Gönderilecek Paketi Seçiniz</a:t>
            </a:r>
            <a:r>
              <a:rPr lang="tr-TR" dirty="0"/>
              <a:t>” alanına yazılarak da paket seçilebilmektedir. </a:t>
            </a:r>
          </a:p>
          <a:p>
            <a:pPr lvl="1">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519788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0960" y="66040"/>
            <a:ext cx="11956869" cy="3147423"/>
          </a:xfrm>
          <a:prstGeom prst="rect">
            <a:avLst/>
          </a:prstGeom>
        </p:spPr>
      </p:pic>
      <p:pic>
        <p:nvPicPr>
          <p:cNvPr id="3" name="Resim 2"/>
          <p:cNvPicPr>
            <a:picLocks noChangeAspect="1"/>
          </p:cNvPicPr>
          <p:nvPr/>
        </p:nvPicPr>
        <p:blipFill>
          <a:blip r:embed="rId3"/>
          <a:stretch>
            <a:fillRect/>
          </a:stretch>
        </p:blipFill>
        <p:spPr>
          <a:xfrm>
            <a:off x="0" y="3213463"/>
            <a:ext cx="12192000" cy="5184300"/>
          </a:xfrm>
          <a:prstGeom prst="rect">
            <a:avLst/>
          </a:prstGeom>
        </p:spPr>
      </p:pic>
    </p:spTree>
    <p:extLst>
      <p:ext uri="{BB962C8B-B14F-4D97-AF65-F5344CB8AC3E}">
        <p14:creationId xmlns:p14="http://schemas.microsoft.com/office/powerpoint/2010/main" val="3256224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83813"/>
            <a:ext cx="10515600" cy="958579"/>
          </a:xfrm>
        </p:spPr>
        <p:txBody>
          <a:bodyPr>
            <a:normAutofit fontScale="90000"/>
          </a:bodyPr>
          <a:lstStyle/>
          <a:p>
            <a:pPr algn="ct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Paket Kontrol</a:t>
            </a:r>
            <a:endParaRPr lang="tr-TR" sz="36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111522"/>
            <a:ext cx="10515600" cy="1840684"/>
          </a:xfrm>
        </p:spPr>
        <p:txBody>
          <a:bodyPr>
            <a:normAutofit fontScale="70000" lnSpcReduction="20000"/>
          </a:bodyPr>
          <a:lstStyle/>
          <a:p>
            <a:pPr marL="0" indent="0" algn="just">
              <a:buNone/>
            </a:pPr>
            <a:r>
              <a:rPr lang="tr-TR" dirty="0">
                <a:latin typeface="Times New Roman" panose="02020603050405020304" pitchFamily="18" charset="0"/>
                <a:cs typeface="Times New Roman" panose="02020603050405020304" pitchFamily="18" charset="0"/>
              </a:rPr>
              <a:t>Paketin kontrol işlemi, gönderilen beyannamenin </a:t>
            </a:r>
            <a:r>
              <a:rPr lang="tr-TR" b="1" dirty="0">
                <a:latin typeface="Times New Roman" panose="02020603050405020304" pitchFamily="18" charset="0"/>
                <a:cs typeface="Times New Roman" panose="02020603050405020304" pitchFamily="18" charset="0"/>
              </a:rPr>
              <a:t>Gelir İdaresi Başkanlığı’na</a:t>
            </a:r>
            <a:r>
              <a:rPr lang="tr-TR" dirty="0">
                <a:latin typeface="Times New Roman" panose="02020603050405020304" pitchFamily="18" charset="0"/>
                <a:cs typeface="Times New Roman" panose="02020603050405020304" pitchFamily="18" charset="0"/>
              </a:rPr>
              <a:t> ulaşıp ulaşmadığının ve ulaşan paketin yetkililer tarafından yapılan inceleme sonucunda kanunda belirtilen esaslara uygunluğunun kontrolünün yapılmasını içeren işlemlerden oluşmaktadır. Paketin ulaştırılabildiğine dair kontrol işlemi </a:t>
            </a:r>
            <a:r>
              <a:rPr lang="tr-TR" b="1" dirty="0">
                <a:latin typeface="Times New Roman" panose="02020603050405020304" pitchFamily="18" charset="0"/>
                <a:cs typeface="Times New Roman" panose="02020603050405020304" pitchFamily="18" charset="0"/>
              </a:rPr>
              <a:t>Paketi Gönder</a:t>
            </a:r>
            <a:r>
              <a:rPr lang="tr-TR" dirty="0">
                <a:latin typeface="Times New Roman" panose="02020603050405020304" pitchFamily="18" charset="0"/>
                <a:cs typeface="Times New Roman" panose="02020603050405020304" pitchFamily="18" charset="0"/>
              </a:rPr>
              <a:t> işleminin yapılması sonrasında ekranda yazan </a:t>
            </a:r>
            <a:r>
              <a:rPr lang="tr-TR" b="1" dirty="0">
                <a:latin typeface="Times New Roman" panose="02020603050405020304" pitchFamily="18" charset="0"/>
                <a:cs typeface="Times New Roman" panose="02020603050405020304" pitchFamily="18" charset="0"/>
              </a:rPr>
              <a:t>Kontrol Et</a:t>
            </a:r>
            <a:r>
              <a:rPr lang="tr-TR" dirty="0">
                <a:latin typeface="Times New Roman" panose="02020603050405020304" pitchFamily="18" charset="0"/>
                <a:cs typeface="Times New Roman" panose="02020603050405020304" pitchFamily="18" charset="0"/>
              </a:rPr>
              <a:t> butonuna basılarak gerçekleştirilmektedir. </a:t>
            </a:r>
            <a:r>
              <a:rPr lang="tr-TR" b="1" dirty="0">
                <a:latin typeface="Times New Roman" panose="02020603050405020304" pitchFamily="18" charset="0"/>
                <a:cs typeface="Times New Roman" panose="02020603050405020304" pitchFamily="18" charset="0"/>
              </a:rPr>
              <a:t>Kontrol Et</a:t>
            </a:r>
            <a:r>
              <a:rPr lang="tr-TR" dirty="0">
                <a:latin typeface="Times New Roman" panose="02020603050405020304" pitchFamily="18" charset="0"/>
                <a:cs typeface="Times New Roman" panose="02020603050405020304" pitchFamily="18" charset="0"/>
              </a:rPr>
              <a:t> butonuna tıklandığında paket içinde bulunan beyannamelerde, ilgili mükellef için mükellefiyet kontrolü ve beyannameye ilişkin kontroller sistem tarafından otomatik olarak yapılmaktadır.</a:t>
            </a:r>
          </a:p>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497" y="2670266"/>
            <a:ext cx="9570719"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71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406" y="0"/>
            <a:ext cx="10515600" cy="557984"/>
          </a:xfrm>
        </p:spPr>
        <p:txBody>
          <a:bodyPr>
            <a:normAutofit/>
          </a:bodyPr>
          <a:lstStyle/>
          <a:p>
            <a:pPr algn="ctr"/>
            <a:r>
              <a:rPr lang="tr-TR" sz="3200" b="1" dirty="0">
                <a:latin typeface="Times New Roman" panose="02020603050405020304" pitchFamily="18" charset="0"/>
                <a:cs typeface="Times New Roman" panose="02020603050405020304" pitchFamily="18" charset="0"/>
              </a:rPr>
              <a:t>Paket İçerik</a:t>
            </a:r>
          </a:p>
        </p:txBody>
      </p:sp>
      <p:sp>
        <p:nvSpPr>
          <p:cNvPr id="3" name="İçerik Yer Tutucusu 2"/>
          <p:cNvSpPr>
            <a:spLocks noGrp="1"/>
          </p:cNvSpPr>
          <p:nvPr>
            <p:ph idx="1"/>
          </p:nvPr>
        </p:nvSpPr>
        <p:spPr>
          <a:xfrm>
            <a:off x="838200" y="1825625"/>
            <a:ext cx="10515600" cy="934992"/>
          </a:xfrm>
        </p:spPr>
        <p:txBody>
          <a:bodyPr/>
          <a:lstStyle/>
          <a:p>
            <a:pPr marL="0" indent="0" algn="just">
              <a:buNone/>
            </a:pPr>
            <a:r>
              <a:rPr lang="tr-TR" sz="2000" dirty="0">
                <a:latin typeface="Times New Roman" panose="02020603050405020304" pitchFamily="18" charset="0"/>
                <a:cs typeface="Times New Roman" panose="02020603050405020304" pitchFamily="18" charset="0"/>
              </a:rPr>
              <a:t>Kontrol Et butonuna basıldığında paketin iletilmesine dair bilgiler bulunan aşağıdaki mesaj ekranı gelmektedir. Bu ekranda, gönderilen paketin Gelir İdaresi Başkanlığı yetkilileri tarafından değerlendirilme aşamalarının takibi, </a:t>
            </a:r>
            <a:r>
              <a:rPr lang="tr-TR" sz="2000" dirty="0">
                <a:solidFill>
                  <a:srgbClr val="FF0000"/>
                </a:solidFill>
                <a:latin typeface="Times New Roman" panose="02020603050405020304" pitchFamily="18" charset="0"/>
                <a:cs typeface="Times New Roman" panose="02020603050405020304" pitchFamily="18" charset="0"/>
              </a:rPr>
              <a:t>“buraya” </a:t>
            </a:r>
            <a:r>
              <a:rPr lang="tr-TR" sz="2000" dirty="0">
                <a:latin typeface="Times New Roman" panose="02020603050405020304" pitchFamily="18" charset="0"/>
                <a:cs typeface="Times New Roman" panose="02020603050405020304" pitchFamily="18" charset="0"/>
              </a:rPr>
              <a:t>bağlantısının tıklanması ile gerçekleştirilmektedir.</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85" y="2760617"/>
            <a:ext cx="9431383" cy="33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20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solidFill>
                  <a:srgbClr val="FF0000"/>
                </a:solidFill>
                <a:latin typeface="Times New Roman" panose="02020603050405020304" pitchFamily="18" charset="0"/>
                <a:cs typeface="Times New Roman" panose="02020603050405020304" pitchFamily="18" charset="0"/>
              </a:rPr>
              <a:t>“</a:t>
            </a:r>
            <a:r>
              <a:rPr lang="tr-TR" b="1" u="sng" dirty="0" smtClean="0">
                <a:solidFill>
                  <a:srgbClr val="FF0000"/>
                </a:solidFill>
                <a:latin typeface="Times New Roman" panose="02020603050405020304" pitchFamily="18" charset="0"/>
                <a:cs typeface="Times New Roman" panose="02020603050405020304" pitchFamily="18" charset="0"/>
              </a:rPr>
              <a:t>buraya</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bağlantısına </a:t>
            </a:r>
            <a:r>
              <a:rPr lang="tr-TR" dirty="0">
                <a:latin typeface="Times New Roman" panose="02020603050405020304" pitchFamily="18" charset="0"/>
                <a:cs typeface="Times New Roman" panose="02020603050405020304" pitchFamily="18" charset="0"/>
              </a:rPr>
              <a:t>tıklandığında paket içeriğinde yer alan </a:t>
            </a:r>
            <a:r>
              <a:rPr lang="tr-TR" dirty="0" smtClean="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Beyanname Listesi</a:t>
            </a:r>
            <a:r>
              <a:rPr lang="tr-TR" dirty="0">
                <a:latin typeface="Times New Roman" panose="02020603050405020304" pitchFamily="18" charset="0"/>
                <a:cs typeface="Times New Roman" panose="02020603050405020304"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9357"/>
            <a:ext cx="1009976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64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0485" y="214540"/>
            <a:ext cx="10515600" cy="2746375"/>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Başarıyla gönderilmiş ve değerlendirme işlemi yetkililer tarafından yapılmış veya devam etmekte olan, mükellefe ait beyannamelerin durumunu ekranın sağında bulunan </a:t>
            </a:r>
            <a:r>
              <a:rPr lang="tr-TR" sz="2400" dirty="0" smtClean="0">
                <a:latin typeface="Times New Roman" panose="02020603050405020304" pitchFamily="18" charset="0"/>
                <a:cs typeface="Times New Roman" panose="02020603050405020304" pitchFamily="18" charset="0"/>
              </a:rPr>
              <a:t>               başlığı </a:t>
            </a:r>
            <a:r>
              <a:rPr lang="tr-TR" sz="2400" dirty="0">
                <a:latin typeface="Times New Roman" panose="02020603050405020304" pitchFamily="18" charset="0"/>
                <a:cs typeface="Times New Roman" panose="02020603050405020304" pitchFamily="18" charset="0"/>
              </a:rPr>
              <a:t>altında takip etmek mümkündür. Durumunda “</a:t>
            </a:r>
            <a:r>
              <a:rPr lang="tr-TR" sz="2400" b="1" dirty="0">
                <a:latin typeface="Times New Roman" panose="02020603050405020304" pitchFamily="18" charset="0"/>
                <a:cs typeface="Times New Roman" panose="02020603050405020304" pitchFamily="18" charset="0"/>
              </a:rPr>
              <a:t>Onay Bekliyor</a:t>
            </a:r>
            <a:r>
              <a:rPr lang="tr-TR" sz="2400" dirty="0">
                <a:latin typeface="Times New Roman" panose="02020603050405020304" pitchFamily="18" charset="0"/>
                <a:cs typeface="Times New Roman" panose="02020603050405020304" pitchFamily="18" charset="0"/>
              </a:rPr>
              <a:t>” yazan beyannamelerin kontrol işlemleri başarıyla tamamlanmıştır. Bu durumda mükellef sonuçlanan beyannameye ilişkin </a:t>
            </a:r>
            <a:r>
              <a:rPr lang="tr-TR" sz="2400" b="1" dirty="0">
                <a:latin typeface="Times New Roman" panose="02020603050405020304" pitchFamily="18" charset="0"/>
                <a:cs typeface="Times New Roman" panose="02020603050405020304" pitchFamily="18" charset="0"/>
              </a:rPr>
              <a:t>Onay</a:t>
            </a:r>
            <a:r>
              <a:rPr lang="tr-TR" sz="2400" dirty="0">
                <a:latin typeface="Times New Roman" panose="02020603050405020304" pitchFamily="18" charset="0"/>
                <a:cs typeface="Times New Roman" panose="02020603050405020304" pitchFamily="18" charset="0"/>
              </a:rPr>
              <a:t> veya </a:t>
            </a:r>
            <a:r>
              <a:rPr lang="tr-TR" sz="2400" b="1" dirty="0">
                <a:latin typeface="Times New Roman" panose="02020603050405020304" pitchFamily="18" charset="0"/>
                <a:cs typeface="Times New Roman" panose="02020603050405020304" pitchFamily="18" charset="0"/>
              </a:rPr>
              <a:t>Özel Onay </a:t>
            </a:r>
            <a:r>
              <a:rPr lang="tr-TR" sz="2400" dirty="0">
                <a:latin typeface="Times New Roman" panose="02020603050405020304" pitchFamily="18" charset="0"/>
                <a:cs typeface="Times New Roman" panose="02020603050405020304" pitchFamily="18" charset="0"/>
              </a:rPr>
              <a:t>vermeli, yada </a:t>
            </a:r>
            <a:r>
              <a:rPr lang="tr-TR" sz="2400" b="1" dirty="0">
                <a:latin typeface="Times New Roman" panose="02020603050405020304" pitchFamily="18" charset="0"/>
                <a:cs typeface="Times New Roman" panose="02020603050405020304" pitchFamily="18" charset="0"/>
              </a:rPr>
              <a:t>İptal</a:t>
            </a:r>
            <a:r>
              <a:rPr lang="tr-TR" sz="2400" dirty="0">
                <a:latin typeface="Times New Roman" panose="02020603050405020304" pitchFamily="18" charset="0"/>
                <a:cs typeface="Times New Roman" panose="02020603050405020304" pitchFamily="18" charset="0"/>
              </a:rPr>
              <a:t> etmelidir. Bu onaylamanın amacı;  gönderilen pakete mükellefin son kararı vererek, başından beri takip edilen prosedürün sonuçlandırılması ya da iptal edilmesine olanak sağlamaktır</a:t>
            </a:r>
            <a:r>
              <a:rPr lang="tr-TR" sz="2400" dirty="0" smtClean="0">
                <a:latin typeface="Times New Roman" panose="02020603050405020304" pitchFamily="18" charset="0"/>
                <a:cs typeface="Times New Roman" panose="02020603050405020304" pitchFamily="18" charset="0"/>
              </a:rPr>
              <a:t>.</a:t>
            </a:r>
            <a:endParaRPr lang="tr-TR" dirty="0"/>
          </a:p>
          <a:p>
            <a:endParaRPr lang="tr-TR" dirty="0"/>
          </a:p>
        </p:txBody>
      </p:sp>
      <p:sp>
        <p:nvSpPr>
          <p:cNvPr id="4" name="Dikdörtgen 3"/>
          <p:cNvSpPr/>
          <p:nvPr/>
        </p:nvSpPr>
        <p:spPr>
          <a:xfrm>
            <a:off x="2124891" y="853439"/>
            <a:ext cx="1071154" cy="383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Durumu</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92" y="2960915"/>
            <a:ext cx="10001386" cy="2664822"/>
          </a:xfrm>
          <a:prstGeom prst="rect">
            <a:avLst/>
          </a:prstGeom>
          <a:noFill/>
          <a:ln w="9525">
            <a:solidFill>
              <a:srgbClr val="EAEAEA"/>
            </a:solidFill>
            <a:miter lim="800000"/>
            <a:headEnd/>
            <a:tailEnd/>
          </a:ln>
          <a:extLst>
            <a:ext uri="{909E8E84-426E-40DD-AFC4-6F175D3DCCD1}">
              <a14:hiddenFill xmlns:a14="http://schemas.microsoft.com/office/drawing/2010/main">
                <a:solidFill>
                  <a:srgbClr val="FFFFFF"/>
                </a:solidFill>
              </a14:hiddenFill>
            </a:ext>
          </a:extLst>
        </p:spPr>
      </p:pic>
      <p:sp>
        <p:nvSpPr>
          <p:cNvPr id="5" name="Dikdörtgen 4"/>
          <p:cNvSpPr/>
          <p:nvPr/>
        </p:nvSpPr>
        <p:spPr>
          <a:xfrm>
            <a:off x="714102" y="5893920"/>
            <a:ext cx="11077303" cy="646331"/>
          </a:xfrm>
          <a:prstGeom prst="rect">
            <a:avLst/>
          </a:prstGeom>
        </p:spPr>
        <p:txBody>
          <a:bodyPr wrap="square">
            <a:spAutoFit/>
          </a:bodyPr>
          <a:lstStyle/>
          <a:p>
            <a:pPr algn="just">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Hatalı</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durumda olan beyannamelere ilişkin bir </a:t>
            </a: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Onay</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Özel</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Onay</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ya da </a:t>
            </a: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İptal</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işlemi yapmak mümkün değildir. Bu tür beyannameler için her hangi bir işlem yapılmasına sistem tarafından izin verilmemektedir.</a:t>
            </a:r>
          </a:p>
          <a:p>
            <a:r>
              <a:rPr lang="tr-TR" sz="1200" dirty="0">
                <a:latin typeface="Times New Roman" panose="02020603050405020304" pitchFamily="18" charset="0"/>
                <a:ea typeface="Times New Roman" panose="02020603050405020304" pitchFamily="18" charset="0"/>
                <a:cs typeface="Times New Roman" panose="02020603050405020304" pitchFamily="18" charset="0"/>
              </a:rPr>
              <a:t>Ayrıca </a:t>
            </a:r>
            <a:r>
              <a:rPr lang="tr-TR" sz="1200" b="1" dirty="0">
                <a:latin typeface="Times New Roman" panose="02020603050405020304" pitchFamily="18" charset="0"/>
                <a:ea typeface="Times New Roman" panose="02020603050405020304" pitchFamily="18" charset="0"/>
                <a:cs typeface="Times New Roman" panose="02020603050405020304" pitchFamily="18" charset="0"/>
              </a:rPr>
              <a:t>Onay Bekleyen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veya </a:t>
            </a:r>
            <a:r>
              <a:rPr lang="tr-TR" sz="1200" b="1" dirty="0">
                <a:latin typeface="Times New Roman" panose="02020603050405020304" pitchFamily="18" charset="0"/>
                <a:ea typeface="Times New Roman" panose="02020603050405020304" pitchFamily="18" charset="0"/>
                <a:cs typeface="Times New Roman" panose="02020603050405020304" pitchFamily="18" charset="0"/>
              </a:rPr>
              <a:t>Hatalı</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olan tüm beyannamelere ilişkin </a:t>
            </a:r>
            <a:r>
              <a:rPr lang="tr-TR" sz="1200" b="1" dirty="0">
                <a:latin typeface="Times New Roman" panose="02020603050405020304" pitchFamily="18" charset="0"/>
                <a:ea typeface="Times New Roman" panose="02020603050405020304" pitchFamily="18" charset="0"/>
                <a:cs typeface="Times New Roman" panose="02020603050405020304" pitchFamily="18" charset="0"/>
              </a:rPr>
              <a:t>Gelir İdaresi Başkanlığı’nın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inceleme sonuçlarına ait </a:t>
            </a:r>
            <a:r>
              <a:rPr lang="tr-TR" sz="1200" dirty="0"/>
              <a:t>kararına, </a:t>
            </a:r>
            <a:r>
              <a:rPr lang="tr-TR" sz="1200" dirty="0" smtClean="0"/>
              <a:t>        bağlantısına </a:t>
            </a:r>
            <a:r>
              <a:rPr lang="tr-TR" sz="1200" dirty="0"/>
              <a:t>tıklanarak ulaşılmaktadır.</a:t>
            </a:r>
            <a:endParaRPr lang="tr-TR" sz="1200" dirty="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stretch>
            <a:fillRect/>
          </a:stretch>
        </p:blipFill>
        <p:spPr>
          <a:xfrm>
            <a:off x="8966291" y="6291150"/>
            <a:ext cx="285750" cy="200025"/>
          </a:xfrm>
          <a:prstGeom prst="rect">
            <a:avLst/>
          </a:prstGeom>
        </p:spPr>
      </p:pic>
    </p:spTree>
    <p:extLst>
      <p:ext uri="{BB962C8B-B14F-4D97-AF65-F5344CB8AC3E}">
        <p14:creationId xmlns:p14="http://schemas.microsoft.com/office/powerpoint/2010/main" val="214374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Beyana Tabi Olacak Birimlerimiz</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419497"/>
            <a:ext cx="10515600" cy="4757466"/>
          </a:xfrm>
        </p:spPr>
        <p:txBody>
          <a:bodyPr>
            <a:normAutofit/>
          </a:bodyPr>
          <a:lstStyle/>
          <a:p>
            <a:pPr algn="just">
              <a:buFont typeface="Wingdings" panose="05000000000000000000" pitchFamily="2" charset="2"/>
              <a:buChar char="Ø"/>
            </a:pPr>
            <a:r>
              <a:rPr lang="tr-TR" dirty="0" smtClean="0"/>
              <a:t>657 sayılı Kanunun 4d statüsünde çalışan çalışanlar (Taşerondan kadroya geçen güvenlik, temizlik </a:t>
            </a:r>
            <a:r>
              <a:rPr lang="tr-TR" dirty="0" err="1" smtClean="0"/>
              <a:t>vb</a:t>
            </a:r>
            <a:r>
              <a:rPr lang="tr-TR" dirty="0" smtClean="0"/>
              <a:t> görevlerde çalışan görevlileri)</a:t>
            </a:r>
            <a:endParaRPr lang="tr-TR" dirty="0"/>
          </a:p>
          <a:p>
            <a:pPr algn="just">
              <a:buFont typeface="Wingdings" panose="05000000000000000000" pitchFamily="2" charset="2"/>
              <a:buChar char="Ø"/>
            </a:pPr>
            <a:r>
              <a:rPr lang="tr-TR" dirty="0" smtClean="0"/>
              <a:t>2547 sayılı Kanunun 31. maddesine istinaden çalıştırılan öğretim görevlileri</a:t>
            </a:r>
          </a:p>
          <a:p>
            <a:pPr algn="just">
              <a:buFont typeface="Wingdings" panose="05000000000000000000" pitchFamily="2" charset="2"/>
              <a:buChar char="Ø"/>
            </a:pPr>
            <a:r>
              <a:rPr lang="tr-TR" dirty="0" smtClean="0"/>
              <a:t>Sözleşmeli olarak çalıştırılan personel</a:t>
            </a:r>
          </a:p>
          <a:p>
            <a:pPr algn="just">
              <a:buFont typeface="Wingdings" panose="05000000000000000000" pitchFamily="2" charset="2"/>
              <a:buChar char="Ø"/>
            </a:pPr>
            <a:r>
              <a:rPr lang="tr-TR" dirty="0" smtClean="0"/>
              <a:t>Kısmi statüde öğrenci çalıştırılan harcama birimleri (</a:t>
            </a:r>
            <a:r>
              <a:rPr lang="tr-TR" dirty="0" err="1" smtClean="0"/>
              <a:t>part</a:t>
            </a:r>
            <a:r>
              <a:rPr lang="tr-TR" dirty="0" smtClean="0"/>
              <a:t> time öğrenciler)</a:t>
            </a:r>
          </a:p>
          <a:p>
            <a:pPr algn="just">
              <a:buFont typeface="Wingdings" panose="05000000000000000000" pitchFamily="2" charset="2"/>
              <a:buChar char="Ø"/>
            </a:pPr>
            <a:r>
              <a:rPr lang="tr-TR" dirty="0" smtClean="0"/>
              <a:t>Stajyerler</a:t>
            </a:r>
          </a:p>
          <a:p>
            <a:pPr algn="just">
              <a:buFont typeface="Wingdings" panose="05000000000000000000" pitchFamily="2" charset="2"/>
              <a:buChar char="Ø"/>
            </a:pPr>
            <a:r>
              <a:rPr lang="tr-TR" dirty="0" smtClean="0"/>
              <a:t>Proje kapsamında çalıştırılan </a:t>
            </a:r>
            <a:r>
              <a:rPr lang="tr-TR" dirty="0" err="1" smtClean="0"/>
              <a:t>bursiyeler</a:t>
            </a:r>
            <a:endParaRPr lang="tr-TR" dirty="0" smtClean="0"/>
          </a:p>
          <a:p>
            <a:pPr algn="just">
              <a:buFont typeface="Wingdings" panose="05000000000000000000" pitchFamily="2" charset="2"/>
              <a:buChar char="Ø"/>
            </a:pPr>
            <a:r>
              <a:rPr lang="tr-TR" dirty="0" smtClean="0"/>
              <a:t>İlgili madde kapsamında işçi çalıştıran var ise (87 günlükler vs.)</a:t>
            </a:r>
          </a:p>
          <a:p>
            <a:pPr marL="0" indent="0" algn="just">
              <a:buNone/>
            </a:pPr>
            <a:endParaRPr lang="tr-TR" dirty="0" smtClean="0"/>
          </a:p>
          <a:p>
            <a:pPr algn="just">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392122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1445" y="0"/>
            <a:ext cx="10515600" cy="601526"/>
          </a:xfrm>
        </p:spPr>
        <p:txBody>
          <a:bodyPr>
            <a:normAutofit/>
          </a:bodyPr>
          <a:lstStyle/>
          <a:p>
            <a:pPr algn="ctr"/>
            <a:r>
              <a:rPr lang="tr-TR" sz="3200" b="1" dirty="0">
                <a:latin typeface="Times New Roman" panose="02020603050405020304" pitchFamily="18" charset="0"/>
                <a:cs typeface="Times New Roman" panose="02020603050405020304" pitchFamily="18" charset="0"/>
              </a:rPr>
              <a:t>Beyanname Onaylama</a:t>
            </a:r>
          </a:p>
        </p:txBody>
      </p:sp>
      <p:sp>
        <p:nvSpPr>
          <p:cNvPr id="3" name="İçerik Yer Tutucusu 2"/>
          <p:cNvSpPr>
            <a:spLocks noGrp="1"/>
          </p:cNvSpPr>
          <p:nvPr>
            <p:ph idx="1"/>
          </p:nvPr>
        </p:nvSpPr>
        <p:spPr>
          <a:xfrm>
            <a:off x="681445" y="601526"/>
            <a:ext cx="10515600" cy="1300753"/>
          </a:xfrm>
        </p:spPr>
        <p:txBody>
          <a:bodyPr/>
          <a:lstStyle/>
          <a:p>
            <a:pPr marL="0" indent="0" algn="just">
              <a:buNone/>
            </a:pPr>
            <a:r>
              <a:rPr lang="tr-TR" dirty="0">
                <a:latin typeface="Times New Roman" panose="02020603050405020304" pitchFamily="18" charset="0"/>
                <a:cs typeface="Times New Roman" panose="02020603050405020304" pitchFamily="18" charset="0"/>
              </a:rPr>
              <a:t>Onaylama işleminde; Beyannamelerin sol tarafında bulunan kutucuklar işaretlenerek </a:t>
            </a:r>
            <a:r>
              <a:rPr lang="tr-TR" dirty="0" smtClean="0">
                <a:latin typeface="Times New Roman" panose="02020603050405020304" pitchFamily="18" charset="0"/>
                <a:cs typeface="Times New Roman" panose="02020603050405020304" pitchFamily="18" charset="0"/>
              </a:rPr>
              <a:t>           butonuna </a:t>
            </a:r>
            <a:r>
              <a:rPr lang="tr-TR" dirty="0">
                <a:latin typeface="Times New Roman" panose="02020603050405020304" pitchFamily="18" charset="0"/>
                <a:cs typeface="Times New Roman" panose="02020603050405020304" pitchFamily="18" charset="0"/>
              </a:rPr>
              <a:t>tıklanması ile beyannameler sırasıyla onaylanmakta ve </a:t>
            </a:r>
            <a:r>
              <a:rPr lang="tr-TR" b="1" dirty="0">
                <a:latin typeface="Times New Roman" panose="02020603050405020304" pitchFamily="18" charset="0"/>
                <a:cs typeface="Times New Roman" panose="02020603050405020304" pitchFamily="18" charset="0"/>
              </a:rPr>
              <a:t>Onay Sonuçları</a:t>
            </a:r>
            <a:r>
              <a:rPr lang="tr-TR" dirty="0">
                <a:latin typeface="Times New Roman" panose="02020603050405020304" pitchFamily="18" charset="0"/>
                <a:cs typeface="Times New Roman" panose="02020603050405020304" pitchFamily="18" charset="0"/>
              </a:rPr>
              <a:t> ekranı görüntülenmektedir</a:t>
            </a:r>
            <a:r>
              <a:rPr lang="tr-TR" dirty="0" smtClean="0">
                <a:latin typeface="Times New Roman" panose="02020603050405020304" pitchFamily="18" charset="0"/>
                <a:cs typeface="Times New Roman" panose="02020603050405020304" pitchFamily="18" charset="0"/>
              </a:rPr>
              <a:t>.</a:t>
            </a:r>
          </a:p>
          <a:p>
            <a:pPr marL="0" indent="0" algn="just">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p>
        </p:txBody>
      </p:sp>
      <p:sp>
        <p:nvSpPr>
          <p:cNvPr id="4" name="Dikdörtgen 3"/>
          <p:cNvSpPr/>
          <p:nvPr/>
        </p:nvSpPr>
        <p:spPr>
          <a:xfrm>
            <a:off x="2926081" y="1033235"/>
            <a:ext cx="705395" cy="339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Onay</a:t>
            </a:r>
            <a:endParaRPr lang="tr-TR" dirty="0"/>
          </a:p>
        </p:txBody>
      </p:sp>
      <p:pic>
        <p:nvPicPr>
          <p:cNvPr id="5" name="Resim 4"/>
          <p:cNvPicPr>
            <a:picLocks noChangeAspect="1"/>
          </p:cNvPicPr>
          <p:nvPr/>
        </p:nvPicPr>
        <p:blipFill>
          <a:blip r:embed="rId2"/>
          <a:stretch>
            <a:fillRect/>
          </a:stretch>
        </p:blipFill>
        <p:spPr>
          <a:xfrm>
            <a:off x="1097280" y="2072640"/>
            <a:ext cx="9744891" cy="4161122"/>
          </a:xfrm>
          <a:prstGeom prst="rect">
            <a:avLst/>
          </a:prstGeom>
        </p:spPr>
      </p:pic>
    </p:spTree>
    <p:extLst>
      <p:ext uri="{BB962C8B-B14F-4D97-AF65-F5344CB8AC3E}">
        <p14:creationId xmlns:p14="http://schemas.microsoft.com/office/powerpoint/2010/main" val="96183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4360" y="110036"/>
            <a:ext cx="10515600" cy="1501049"/>
          </a:xfrm>
        </p:spPr>
        <p:txBody>
          <a:bodyPr/>
          <a:lstStyle/>
          <a:p>
            <a:pPr marL="0" indent="0" algn="just">
              <a:buNone/>
            </a:pPr>
            <a:r>
              <a:rPr lang="tr-TR" dirty="0">
                <a:latin typeface="Times New Roman" panose="02020603050405020304" pitchFamily="18" charset="0"/>
                <a:cs typeface="Times New Roman" panose="02020603050405020304" pitchFamily="18" charset="0"/>
              </a:rPr>
              <a:t>Onay sonucunda tahakkuk fişi kesilmiş ise ekranda bulunan </a:t>
            </a:r>
            <a:r>
              <a:rPr lang="tr-TR" dirty="0" smtClean="0">
                <a:latin typeface="Times New Roman" panose="02020603050405020304" pitchFamily="18" charset="0"/>
                <a:cs typeface="Times New Roman" panose="02020603050405020304" pitchFamily="18" charset="0"/>
              </a:rPr>
              <a:t>                 bağlantısına </a:t>
            </a:r>
            <a:r>
              <a:rPr lang="tr-TR" dirty="0">
                <a:latin typeface="Times New Roman" panose="02020603050405020304" pitchFamily="18" charset="0"/>
                <a:cs typeface="Times New Roman" panose="02020603050405020304" pitchFamily="18" charset="0"/>
              </a:rPr>
              <a:t>tıklandığında </a:t>
            </a:r>
            <a:r>
              <a:rPr lang="tr-TR" b="1" dirty="0">
                <a:latin typeface="Times New Roman" panose="02020603050405020304" pitchFamily="18" charset="0"/>
                <a:cs typeface="Times New Roman" panose="02020603050405020304" pitchFamily="18" charset="0"/>
              </a:rPr>
              <a:t>Tahakkuk Fişi</a:t>
            </a:r>
            <a:r>
              <a:rPr lang="tr-TR" dirty="0">
                <a:latin typeface="Times New Roman" panose="02020603050405020304" pitchFamily="18" charset="0"/>
                <a:cs typeface="Times New Roman" panose="02020603050405020304" pitchFamily="18" charset="0"/>
              </a:rPr>
              <a:t> aşağıdaki şekilde görüntülenmektedir.</a:t>
            </a:r>
          </a:p>
          <a:p>
            <a:pPr marL="0" indent="0">
              <a:buNone/>
            </a:pPr>
            <a:endParaRPr lang="tr-TR" dirty="0"/>
          </a:p>
        </p:txBody>
      </p:sp>
      <p:pic>
        <p:nvPicPr>
          <p:cNvPr id="5" name="Resim 4"/>
          <p:cNvPicPr>
            <a:picLocks noChangeAspect="1"/>
          </p:cNvPicPr>
          <p:nvPr/>
        </p:nvPicPr>
        <p:blipFill>
          <a:blip r:embed="rId2"/>
          <a:stretch>
            <a:fillRect/>
          </a:stretch>
        </p:blipFill>
        <p:spPr>
          <a:xfrm>
            <a:off x="11031583" y="223248"/>
            <a:ext cx="447676" cy="352425"/>
          </a:xfrm>
          <a:prstGeom prst="rect">
            <a:avLst/>
          </a:prstGeom>
        </p:spPr>
      </p:pic>
      <p:sp>
        <p:nvSpPr>
          <p:cNvPr id="6" name="Rectangle 4"/>
          <p:cNvSpPr>
            <a:spLocks noChangeArrowheads="1"/>
          </p:cNvSpPr>
          <p:nvPr/>
        </p:nvSpPr>
        <p:spPr bwMode="auto">
          <a:xfrm>
            <a:off x="870857" y="1720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8" y="1611085"/>
            <a:ext cx="9274628" cy="4781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870857" y="695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141069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96051"/>
            <a:ext cx="10515600" cy="1325563"/>
          </a:xfrm>
        </p:spPr>
        <p:txBody>
          <a:bodyPr>
            <a:normAutofit fontScale="90000"/>
          </a:bodyPr>
          <a:lstStyle/>
          <a:p>
            <a:pPr algn="just"/>
            <a:r>
              <a:rPr lang="tr-TR" b="1" dirty="0">
                <a:latin typeface="Times New Roman" panose="02020603050405020304" pitchFamily="18" charset="0"/>
                <a:cs typeface="Times New Roman" panose="02020603050405020304" pitchFamily="18" charset="0"/>
              </a:rPr>
              <a:t>Beyanname Özel Onay (</a:t>
            </a:r>
            <a:r>
              <a:rPr lang="tr-TR" b="1" dirty="0">
                <a:solidFill>
                  <a:srgbClr val="FF0000"/>
                </a:solidFill>
                <a:latin typeface="Times New Roman" panose="02020603050405020304" pitchFamily="18" charset="0"/>
                <a:cs typeface="Times New Roman" panose="02020603050405020304" pitchFamily="18" charset="0"/>
              </a:rPr>
              <a:t>Damga Vergisinden Muafiyet,</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İhtirazi</a:t>
            </a:r>
            <a:r>
              <a:rPr lang="tr-TR" b="1" dirty="0">
                <a:latin typeface="Times New Roman" panose="02020603050405020304" pitchFamily="18" charset="0"/>
                <a:cs typeface="Times New Roman" panose="02020603050405020304" pitchFamily="18" charset="0"/>
              </a:rPr>
              <a:t> Kayıt, Pişmanlık Talepli, Kanuni Süresinden Sonra, Düzeltme Beyannamesi)</a:t>
            </a:r>
            <a:r>
              <a:rPr lang="tr-TR" b="1" dirty="0"/>
              <a:t/>
            </a:r>
            <a:br>
              <a:rPr lang="tr-TR" b="1" dirty="0"/>
            </a:br>
            <a:endParaRPr lang="tr-TR" dirty="0"/>
          </a:p>
        </p:txBody>
      </p:sp>
      <p:sp>
        <p:nvSpPr>
          <p:cNvPr id="3" name="İçerik Yer Tutucusu 2"/>
          <p:cNvSpPr>
            <a:spLocks noGrp="1"/>
          </p:cNvSpPr>
          <p:nvPr>
            <p:ph idx="1"/>
          </p:nvPr>
        </p:nvSpPr>
        <p:spPr>
          <a:xfrm>
            <a:off x="838200" y="2360023"/>
            <a:ext cx="10515600" cy="3816940"/>
          </a:xfrm>
        </p:spPr>
        <p:txBody>
          <a:bodyPr/>
          <a:lstStyle/>
          <a:p>
            <a:pPr marL="0" indent="0" algn="just">
              <a:buNone/>
            </a:pPr>
            <a:r>
              <a:rPr lang="tr-TR" b="1" dirty="0"/>
              <a:t>Damga Vergisinden Muafiyet</a:t>
            </a:r>
            <a:r>
              <a:rPr lang="tr-TR" dirty="0"/>
              <a:t>, </a:t>
            </a:r>
            <a:r>
              <a:rPr lang="tr-TR" b="1" dirty="0" err="1"/>
              <a:t>İhtirazi</a:t>
            </a:r>
            <a:r>
              <a:rPr lang="tr-TR" b="1" dirty="0"/>
              <a:t> Kayıt</a:t>
            </a:r>
            <a:r>
              <a:rPr lang="tr-TR" dirty="0"/>
              <a:t>, </a:t>
            </a:r>
            <a:r>
              <a:rPr lang="tr-TR" b="1" dirty="0"/>
              <a:t>Pişmanlık Talepli</a:t>
            </a:r>
            <a:r>
              <a:rPr lang="tr-TR" dirty="0"/>
              <a:t>, </a:t>
            </a:r>
            <a:r>
              <a:rPr lang="tr-TR" b="1" dirty="0"/>
              <a:t>Kanuni Süresinden Sonra</a:t>
            </a:r>
            <a:r>
              <a:rPr lang="tr-TR" dirty="0"/>
              <a:t> ve </a:t>
            </a:r>
            <a:r>
              <a:rPr lang="tr-TR" b="1" dirty="0"/>
              <a:t>Düzeltme Beyannamesi</a:t>
            </a:r>
            <a:r>
              <a:rPr lang="tr-TR" dirty="0"/>
              <a:t> </a:t>
            </a:r>
            <a:r>
              <a:rPr lang="tr-TR" dirty="0" err="1"/>
              <a:t>tahakkularının</a:t>
            </a:r>
            <a:r>
              <a:rPr lang="tr-TR" dirty="0"/>
              <a:t> kesilebilmesi için, beyannameleri </a:t>
            </a:r>
            <a:r>
              <a:rPr lang="tr-TR" b="1" dirty="0"/>
              <a:t>Özel Onay</a:t>
            </a:r>
            <a:r>
              <a:rPr lang="tr-TR" dirty="0"/>
              <a:t> seçeneği ile onaylamak gerekmektedir. “</a:t>
            </a:r>
            <a:r>
              <a:rPr lang="tr-TR" b="1" dirty="0"/>
              <a:t>DVM</a:t>
            </a:r>
            <a:r>
              <a:rPr lang="tr-TR" dirty="0"/>
              <a:t>, </a:t>
            </a:r>
            <a:r>
              <a:rPr lang="tr-TR" b="1" dirty="0"/>
              <a:t>İHT</a:t>
            </a:r>
            <a:r>
              <a:rPr lang="tr-TR" dirty="0"/>
              <a:t>, </a:t>
            </a:r>
            <a:r>
              <a:rPr lang="tr-TR" b="1" dirty="0"/>
              <a:t>PIS</a:t>
            </a:r>
            <a:r>
              <a:rPr lang="tr-TR" dirty="0"/>
              <a:t>, </a:t>
            </a:r>
            <a:r>
              <a:rPr lang="tr-TR" b="1" dirty="0"/>
              <a:t>KSS</a:t>
            </a:r>
            <a:r>
              <a:rPr lang="tr-TR" dirty="0"/>
              <a:t> ve </a:t>
            </a:r>
            <a:r>
              <a:rPr lang="tr-TR" b="1" dirty="0"/>
              <a:t>DZT</a:t>
            </a:r>
            <a:r>
              <a:rPr lang="tr-TR" dirty="0"/>
              <a:t>” kutucukları, ilgili beyannameler için işaretlenerek </a:t>
            </a:r>
            <a:r>
              <a:rPr lang="tr-TR" dirty="0" smtClean="0"/>
              <a:t>                 butonuna </a:t>
            </a:r>
            <a:r>
              <a:rPr lang="tr-TR" dirty="0"/>
              <a:t>basıldığında, </a:t>
            </a:r>
            <a:r>
              <a:rPr lang="tr-TR" b="1" dirty="0"/>
              <a:t>Tahakkuk</a:t>
            </a:r>
            <a:r>
              <a:rPr lang="tr-TR" dirty="0"/>
              <a:t> (varsa buna bağlı </a:t>
            </a:r>
            <a:r>
              <a:rPr lang="tr-TR" b="1" dirty="0"/>
              <a:t>Ceza</a:t>
            </a:r>
            <a:r>
              <a:rPr lang="tr-TR" dirty="0"/>
              <a:t> </a:t>
            </a:r>
            <a:r>
              <a:rPr lang="tr-TR" b="1" dirty="0"/>
              <a:t>İhbarnameleri</a:t>
            </a:r>
            <a:r>
              <a:rPr lang="tr-TR" dirty="0"/>
              <a:t>  ve </a:t>
            </a:r>
            <a:r>
              <a:rPr lang="tr-TR" b="1" dirty="0"/>
              <a:t>Ceza</a:t>
            </a:r>
            <a:r>
              <a:rPr lang="tr-TR" dirty="0"/>
              <a:t> </a:t>
            </a:r>
            <a:r>
              <a:rPr lang="tr-TR" b="1" dirty="0"/>
              <a:t>Tahakkukları</a:t>
            </a:r>
            <a:r>
              <a:rPr lang="tr-TR" dirty="0"/>
              <a:t>) kesilmektedir.</a:t>
            </a:r>
          </a:p>
        </p:txBody>
      </p:sp>
      <p:sp>
        <p:nvSpPr>
          <p:cNvPr id="5" name="Dikdörtgen 4"/>
          <p:cNvSpPr/>
          <p:nvPr/>
        </p:nvSpPr>
        <p:spPr>
          <a:xfrm>
            <a:off x="5843452" y="3936275"/>
            <a:ext cx="1924594" cy="4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latin typeface="Times New Roman" panose="02020603050405020304" pitchFamily="18" charset="0"/>
                <a:cs typeface="Times New Roman" panose="02020603050405020304" pitchFamily="18" charset="0"/>
              </a:rPr>
              <a:t>Özel Onay</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569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 y="370523"/>
            <a:ext cx="1045899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379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743" y="170996"/>
            <a:ext cx="10515600" cy="2929255"/>
          </a:xfrm>
        </p:spPr>
        <p:txBody>
          <a:bodyPr>
            <a:normAutofit fontScale="77500" lnSpcReduction="20000"/>
          </a:bodyPr>
          <a:lstStyle/>
          <a:p>
            <a:pPr algn="just">
              <a:buFont typeface="Wingdings" panose="05000000000000000000" pitchFamily="2" charset="2"/>
              <a:buChar char="Ø"/>
            </a:pPr>
            <a:r>
              <a:rPr lang="tr-TR" b="1" dirty="0"/>
              <a:t>Kanuni Süresinden Sonra (KSS)</a:t>
            </a:r>
            <a:r>
              <a:rPr lang="tr-TR" dirty="0"/>
              <a:t> ve </a:t>
            </a:r>
            <a:r>
              <a:rPr lang="tr-TR" b="1" dirty="0"/>
              <a:t>Pişmanlık Talepli (PIS)</a:t>
            </a:r>
            <a:r>
              <a:rPr lang="tr-TR" dirty="0"/>
              <a:t> seçenekleri aynı anda seçilememektedir.</a:t>
            </a:r>
          </a:p>
          <a:p>
            <a:pPr algn="just">
              <a:buFont typeface="Wingdings" panose="05000000000000000000" pitchFamily="2" charset="2"/>
              <a:buChar char="Ø"/>
            </a:pPr>
            <a:r>
              <a:rPr lang="tr-TR" b="1" dirty="0"/>
              <a:t>Pişmanlık Talepli</a:t>
            </a:r>
            <a:r>
              <a:rPr lang="tr-TR" dirty="0"/>
              <a:t> verilmek istenen beyannameler için </a:t>
            </a:r>
            <a:r>
              <a:rPr lang="tr-TR" b="1" dirty="0" err="1"/>
              <a:t>İhtirazi</a:t>
            </a:r>
            <a:r>
              <a:rPr lang="tr-TR" b="1" dirty="0"/>
              <a:t> Kayıt (IHT)</a:t>
            </a:r>
            <a:r>
              <a:rPr lang="tr-TR" dirty="0"/>
              <a:t> seçilememektedir. Ancak </a:t>
            </a:r>
            <a:r>
              <a:rPr lang="tr-TR" b="1" dirty="0"/>
              <a:t>Kanuni Süresinden Sonra</a:t>
            </a:r>
            <a:r>
              <a:rPr lang="tr-TR" dirty="0"/>
              <a:t> verilmek istenilen beyannameler için </a:t>
            </a:r>
            <a:r>
              <a:rPr lang="tr-TR" b="1" dirty="0" err="1"/>
              <a:t>İhtirazi</a:t>
            </a:r>
            <a:r>
              <a:rPr lang="tr-TR" b="1" dirty="0"/>
              <a:t> Kayıt (IHT)</a:t>
            </a:r>
            <a:r>
              <a:rPr lang="tr-TR" dirty="0"/>
              <a:t> seçilmektedir. </a:t>
            </a:r>
          </a:p>
          <a:p>
            <a:pPr algn="just">
              <a:buFont typeface="Wingdings" panose="05000000000000000000" pitchFamily="2" charset="2"/>
              <a:buChar char="Ø"/>
            </a:pPr>
            <a:r>
              <a:rPr lang="tr-TR" b="1" dirty="0" smtClean="0"/>
              <a:t>488 </a:t>
            </a:r>
            <a:r>
              <a:rPr lang="tr-TR" b="1" dirty="0"/>
              <a:t>Sayılı Damga Vergisi Kanununa</a:t>
            </a:r>
            <a:r>
              <a:rPr lang="tr-TR" dirty="0"/>
              <a:t> göre damga vergisinden muaf mükelleflerin “</a:t>
            </a:r>
            <a:r>
              <a:rPr lang="tr-TR" b="1" dirty="0"/>
              <a:t>Damga Vergisinden Muafiyet</a:t>
            </a:r>
            <a:r>
              <a:rPr lang="tr-TR" dirty="0"/>
              <a:t>” özel onay kutucuğu işaretlenmesi halinde kesilen tahakkukta damga vergisi alınmamaktadır. Ancak “</a:t>
            </a:r>
            <a:r>
              <a:rPr lang="tr-TR" b="1" dirty="0"/>
              <a:t>Vergiye tabi kağıtların damga vergisinin ödenmemesinden veya noksan ödenmesinden dolayı alınması lazım gelen vergi ve cezadan, mükelleflere rücu hakkı olmak üzere, kağıtları ibraz edenler sorumludur.</a:t>
            </a:r>
            <a:r>
              <a:rPr lang="tr-TR" dirty="0"/>
              <a:t>”</a:t>
            </a:r>
          </a:p>
          <a:p>
            <a:endParaRPr lang="tr-TR" dirty="0"/>
          </a:p>
        </p:txBody>
      </p:sp>
      <p:pic>
        <p:nvPicPr>
          <p:cNvPr id="4" name="Resim 3"/>
          <p:cNvPicPr>
            <a:picLocks noChangeAspect="1"/>
          </p:cNvPicPr>
          <p:nvPr/>
        </p:nvPicPr>
        <p:blipFill>
          <a:blip r:embed="rId2"/>
          <a:stretch>
            <a:fillRect/>
          </a:stretch>
        </p:blipFill>
        <p:spPr>
          <a:xfrm>
            <a:off x="748938" y="3315517"/>
            <a:ext cx="10648406" cy="2038350"/>
          </a:xfrm>
          <a:prstGeom prst="rect">
            <a:avLst/>
          </a:prstGeom>
        </p:spPr>
      </p:pic>
    </p:spTree>
    <p:extLst>
      <p:ext uri="{BB962C8B-B14F-4D97-AF65-F5344CB8AC3E}">
        <p14:creationId xmlns:p14="http://schemas.microsoft.com/office/powerpoint/2010/main" val="2162231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stretch>
            <a:fillRect/>
          </a:stretch>
        </p:blipFill>
        <p:spPr>
          <a:xfrm>
            <a:off x="505097" y="461827"/>
            <a:ext cx="9727473" cy="3600450"/>
          </a:xfrm>
          <a:prstGeom prst="rect">
            <a:avLst/>
          </a:prstGeom>
        </p:spPr>
      </p:pic>
      <p:sp>
        <p:nvSpPr>
          <p:cNvPr id="5" name="Dikdörtgen 4"/>
          <p:cNvSpPr/>
          <p:nvPr/>
        </p:nvSpPr>
        <p:spPr>
          <a:xfrm>
            <a:off x="966651" y="4270700"/>
            <a:ext cx="9474925" cy="685059"/>
          </a:xfrm>
          <a:prstGeom prst="rect">
            <a:avLst/>
          </a:prstGeom>
        </p:spPr>
        <p:txBody>
          <a:bodyPr wrap="square">
            <a:spAutoFit/>
          </a:bodyPr>
          <a:lstStyle/>
          <a:p>
            <a:pPr algn="just">
              <a:lnSpc>
                <a:spcPct val="107000"/>
              </a:lnSpc>
              <a:spcAft>
                <a:spcPts val="800"/>
              </a:spcAft>
            </a:pP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tr-TR" dirty="0">
                <a:latin typeface="Calibri" panose="020F0502020204030204" pitchFamily="34" charset="0"/>
                <a:ea typeface="Calibri" panose="020F0502020204030204" pitchFamily="34" charset="0"/>
                <a:cs typeface="Times New Roman" panose="02020603050405020304" pitchFamily="18" charset="0"/>
              </a:rPr>
              <a:t> harfine basılarak Tahakkuk Fişine ulaşılabilir. Bu ekran kapatıldığında </a:t>
            </a: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‘S’ </a:t>
            </a:r>
            <a:r>
              <a:rPr lang="tr-TR" dirty="0">
                <a:latin typeface="Calibri" panose="020F0502020204030204" pitchFamily="34" charset="0"/>
                <a:ea typeface="Calibri" panose="020F0502020204030204" pitchFamily="34" charset="0"/>
                <a:cs typeface="Times New Roman" panose="02020603050405020304" pitchFamily="18" charset="0"/>
              </a:rPr>
              <a:t>harfi görünecektir buradan ise sigorta prim tahakkuk fiş dökümü alınabilir.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60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46" y="0"/>
            <a:ext cx="5629275" cy="24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691" y="2633118"/>
            <a:ext cx="9170126" cy="3594735"/>
          </a:xfrm>
          <a:prstGeom prst="rect">
            <a:avLst/>
          </a:prstGeom>
          <a:noFill/>
          <a:ln>
            <a:noFill/>
          </a:ln>
        </p:spPr>
      </p:pic>
    </p:spTree>
    <p:extLst>
      <p:ext uri="{BB962C8B-B14F-4D97-AF65-F5344CB8AC3E}">
        <p14:creationId xmlns:p14="http://schemas.microsoft.com/office/powerpoint/2010/main" val="462905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latin typeface="Times New Roman" panose="02020603050405020304" pitchFamily="18" charset="0"/>
                <a:cs typeface="Times New Roman" panose="02020603050405020304" pitchFamily="18" charset="0"/>
              </a:rPr>
              <a:t>2-Beyanname </a:t>
            </a:r>
            <a:r>
              <a:rPr lang="tr-TR" sz="3600" b="1" dirty="0">
                <a:latin typeface="Times New Roman" panose="02020603050405020304" pitchFamily="18" charset="0"/>
                <a:cs typeface="Times New Roman" panose="02020603050405020304" pitchFamily="18" charset="0"/>
              </a:rPr>
              <a:t>Ara</a:t>
            </a:r>
          </a:p>
        </p:txBody>
      </p:sp>
      <p:sp>
        <p:nvSpPr>
          <p:cNvPr id="3" name="İçerik Yer Tutucusu 2"/>
          <p:cNvSpPr>
            <a:spLocks noGrp="1"/>
          </p:cNvSpPr>
          <p:nvPr>
            <p:ph idx="1"/>
          </p:nvPr>
        </p:nvSpPr>
        <p:spPr>
          <a:xfrm>
            <a:off x="838200" y="1825625"/>
            <a:ext cx="10515600" cy="1283335"/>
          </a:xfrm>
        </p:spPr>
        <p:txBody>
          <a:bodyPr/>
          <a:lstStyle/>
          <a:p>
            <a:pPr marL="0" indent="0">
              <a:buNone/>
            </a:pPr>
            <a:r>
              <a:rPr lang="tr-TR" dirty="0"/>
              <a:t>Beyanname ara butonundan geriye dönük onaylanmış beyannameler dökümü alınabilir.</a:t>
            </a:r>
          </a:p>
          <a:p>
            <a:endParaRPr lang="tr-TR" dirty="0"/>
          </a:p>
        </p:txBody>
      </p:sp>
      <p:pic>
        <p:nvPicPr>
          <p:cNvPr id="4" name="Resim 3"/>
          <p:cNvPicPr/>
          <p:nvPr/>
        </p:nvPicPr>
        <p:blipFill>
          <a:blip r:embed="rId2"/>
          <a:stretch>
            <a:fillRect/>
          </a:stretch>
        </p:blipFill>
        <p:spPr>
          <a:xfrm>
            <a:off x="949234" y="2708638"/>
            <a:ext cx="10110652" cy="3600450"/>
          </a:xfrm>
          <a:prstGeom prst="rect">
            <a:avLst/>
          </a:prstGeom>
        </p:spPr>
      </p:pic>
    </p:spTree>
    <p:extLst>
      <p:ext uri="{BB962C8B-B14F-4D97-AF65-F5344CB8AC3E}">
        <p14:creationId xmlns:p14="http://schemas.microsoft.com/office/powerpoint/2010/main" val="4014833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Muhtasar Beyanname Düzenlenmesinde Dikkat Edilecek Hususlar</a:t>
            </a:r>
            <a:endParaRPr lang="tr-TR" dirty="0"/>
          </a:p>
        </p:txBody>
      </p:sp>
      <p:sp>
        <p:nvSpPr>
          <p:cNvPr id="3" name="İçerik Yer Tutucusu 2"/>
          <p:cNvSpPr>
            <a:spLocks noGrp="1"/>
          </p:cNvSpPr>
          <p:nvPr>
            <p:ph idx="1"/>
          </p:nvPr>
        </p:nvSpPr>
        <p:spPr/>
        <p:txBody>
          <a:bodyPr>
            <a:normAutofit fontScale="85000" lnSpcReduction="10000"/>
          </a:bodyPr>
          <a:lstStyle/>
          <a:p>
            <a:pPr algn="just">
              <a:buFont typeface="Wingdings" panose="05000000000000000000" pitchFamily="2" charset="2"/>
              <a:buChar char="Ø"/>
            </a:pPr>
            <a:r>
              <a:rPr lang="tr-TR" dirty="0" smtClean="0"/>
              <a:t>Her harcama birimi vergi numarası ile bir ayda tek bir beyanname verecektir.</a:t>
            </a:r>
          </a:p>
          <a:p>
            <a:pPr algn="just">
              <a:buFont typeface="Wingdings" panose="05000000000000000000" pitchFamily="2" charset="2"/>
              <a:buChar char="Ø"/>
            </a:pPr>
            <a:r>
              <a:rPr lang="tr-TR" dirty="0" smtClean="0"/>
              <a:t>Sistem mükerrer beyanı kabul etmemektedir; yüklenen beyan iptal edilerek yenisi yüklenmek zorundadır.</a:t>
            </a:r>
          </a:p>
          <a:p>
            <a:pPr algn="just">
              <a:buFont typeface="Wingdings" panose="05000000000000000000" pitchFamily="2" charset="2"/>
              <a:buChar char="Ø"/>
            </a:pPr>
            <a:r>
              <a:rPr lang="tr-TR" dirty="0" smtClean="0"/>
              <a:t>Beyanname düzenleme programı(BDP) , </a:t>
            </a:r>
            <a:r>
              <a:rPr lang="tr-TR" dirty="0" err="1" smtClean="0"/>
              <a:t>unzip</a:t>
            </a:r>
            <a:r>
              <a:rPr lang="tr-TR" dirty="0" smtClean="0"/>
              <a:t> her ay güncellenecek.</a:t>
            </a:r>
          </a:p>
          <a:p>
            <a:pPr algn="just">
              <a:buFont typeface="Wingdings" panose="05000000000000000000" pitchFamily="2" charset="2"/>
              <a:buChar char="Ø"/>
            </a:pPr>
            <a:r>
              <a:rPr lang="tr-TR" dirty="0" smtClean="0"/>
              <a:t>Tahakkuk fişleri birimler verdikleri andan itibaren </a:t>
            </a:r>
            <a:r>
              <a:rPr lang="tr-TR" dirty="0" err="1" smtClean="0"/>
              <a:t>sgdb@klu</a:t>
            </a:r>
            <a:r>
              <a:rPr lang="tr-TR" dirty="0" smtClean="0"/>
              <a:t> adresinden hemen mail atılacak. Mail atma süresi ayın 17’sini geçmeyecek.</a:t>
            </a:r>
          </a:p>
          <a:p>
            <a:pPr algn="just">
              <a:buFont typeface="Wingdings" panose="05000000000000000000" pitchFamily="2" charset="2"/>
              <a:buChar char="Ø"/>
            </a:pPr>
            <a:r>
              <a:rPr lang="tr-TR" dirty="0" smtClean="0"/>
              <a:t>Eksik gün, engellik oranları, işe giriş ve çıkışlarda hata olduğunda, sistem hata uyarısı vermiyor onun için burada meydana gelen değişiklikler dikkatle gözden geçirilmelidir.</a:t>
            </a:r>
          </a:p>
          <a:p>
            <a:pPr algn="just">
              <a:buFont typeface="Wingdings" panose="05000000000000000000" pitchFamily="2" charset="2"/>
              <a:buChar char="Ø"/>
            </a:pPr>
            <a:r>
              <a:rPr lang="tr-TR" dirty="0" smtClean="0"/>
              <a:t>SGK işe giriş ve çıkışlarda eskisi gibi SGK işe giriş sistemi üzerinden bildirilecek.</a:t>
            </a:r>
          </a:p>
          <a:p>
            <a:pPr algn="just">
              <a:buFont typeface="Wingdings" panose="05000000000000000000" pitchFamily="2" charset="2"/>
              <a:buChar char="Ø"/>
            </a:pPr>
            <a:r>
              <a:rPr lang="tr-TR" dirty="0" smtClean="0"/>
              <a:t>4/1-c kapsamında bildirilen personel eskisi gibi verilmeye </a:t>
            </a:r>
            <a:r>
              <a:rPr lang="tr-TR" smtClean="0"/>
              <a:t>devam edilecek.</a:t>
            </a:r>
            <a:endParaRPr lang="tr-TR" dirty="0"/>
          </a:p>
        </p:txBody>
      </p:sp>
    </p:spTree>
    <p:extLst>
      <p:ext uri="{BB962C8B-B14F-4D97-AF65-F5344CB8AC3E}">
        <p14:creationId xmlns:p14="http://schemas.microsoft.com/office/powerpoint/2010/main" val="1369381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05054" y="2634733"/>
            <a:ext cx="4455129" cy="1015663"/>
          </a:xfrm>
          <a:prstGeom prst="rect">
            <a:avLst/>
          </a:prstGeom>
        </p:spPr>
        <p:txBody>
          <a:bodyPr wrap="square">
            <a:spAutoFit/>
          </a:bodyPr>
          <a:lstStyle/>
          <a:p>
            <a:r>
              <a:rPr lang="tr-TR" sz="6000" b="1" dirty="0" smtClean="0">
                <a:solidFill>
                  <a:schemeClr val="accent1">
                    <a:lumMod val="75000"/>
                  </a:schemeClr>
                </a:solidFill>
              </a:rPr>
              <a:t>SORULAR</a:t>
            </a:r>
            <a:endParaRPr lang="tr-TR" sz="6000" dirty="0"/>
          </a:p>
        </p:txBody>
      </p:sp>
    </p:spTree>
    <p:extLst>
      <p:ext uri="{BB962C8B-B14F-4D97-AF65-F5344CB8AC3E}">
        <p14:creationId xmlns:p14="http://schemas.microsoft.com/office/powerpoint/2010/main" val="280821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500" b="1" dirty="0" smtClean="0">
                <a:latin typeface="Times New Roman" panose="02020603050405020304" pitchFamily="18" charset="0"/>
                <a:cs typeface="Times New Roman" panose="02020603050405020304" pitchFamily="18" charset="0"/>
              </a:rPr>
              <a:t>E- Muhtasar Beyanname Programının Kurulumu</a:t>
            </a:r>
            <a:br>
              <a:rPr lang="tr-TR" sz="3500" b="1" dirty="0" smtClean="0">
                <a:latin typeface="Times New Roman" panose="02020603050405020304" pitchFamily="18" charset="0"/>
                <a:cs typeface="Times New Roman" panose="02020603050405020304" pitchFamily="18" charset="0"/>
              </a:rPr>
            </a:br>
            <a:endParaRPr lang="tr-TR" sz="3500" b="1" dirty="0">
              <a:latin typeface="Times New Roman" panose="02020603050405020304" pitchFamily="18" charset="0"/>
              <a:cs typeface="Times New Roman" panose="02020603050405020304" pitchFamily="18" charset="0"/>
            </a:endParaRPr>
          </a:p>
        </p:txBody>
      </p:sp>
      <p:pic>
        <p:nvPicPr>
          <p:cNvPr id="3079" name="Görüntü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2896009"/>
            <a:ext cx="57610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314994" y="1474081"/>
            <a:ext cx="9779725" cy="757130"/>
          </a:xfrm>
          <a:prstGeom prst="rect">
            <a:avLst/>
          </a:prstGeom>
        </p:spPr>
        <p:txBody>
          <a:bodyPr wrap="square">
            <a:spAutoFit/>
          </a:bodyPr>
          <a:lstStyle/>
          <a:p>
            <a:pPr algn="just">
              <a:lnSpc>
                <a:spcPct val="120000"/>
              </a:lnSpc>
              <a:spcAft>
                <a:spcPts val="700"/>
              </a:spcAft>
            </a:pPr>
            <a:r>
              <a:rPr lang="tr-TR" dirty="0" smtClean="0">
                <a:solidFill>
                  <a:srgbClr val="00000A"/>
                </a:solidFill>
                <a:latin typeface="Times New Roman" panose="02020603050405020304" pitchFamily="18" charset="0"/>
                <a:ea typeface="Calibri" panose="020F0502020204030204" pitchFamily="34" charset="0"/>
                <a:cs typeface="Calibri" panose="020F0502020204030204" pitchFamily="34" charset="0"/>
              </a:rPr>
              <a:t>	Beyanname </a:t>
            </a:r>
            <a:r>
              <a:rPr lang="tr-TR" dirty="0">
                <a:solidFill>
                  <a:srgbClr val="00000A"/>
                </a:solidFill>
                <a:latin typeface="Times New Roman" panose="02020603050405020304" pitchFamily="18" charset="0"/>
                <a:ea typeface="Calibri" panose="020F0502020204030204" pitchFamily="34" charset="0"/>
                <a:cs typeface="Calibri" panose="020F0502020204030204" pitchFamily="34" charset="0"/>
              </a:rPr>
              <a:t>Düzenleme Programı </a:t>
            </a:r>
            <a:r>
              <a:rPr lang="tr-TR" u="sng" dirty="0">
                <a:solidFill>
                  <a:srgbClr val="000080"/>
                </a:solidFill>
                <a:latin typeface="Times New Roman" panose="02020603050405020304" pitchFamily="18" charset="0"/>
                <a:ea typeface="Calibri" panose="020F0502020204030204" pitchFamily="34" charset="0"/>
                <a:cs typeface="Calibri" panose="020F0502020204030204" pitchFamily="34" charset="0"/>
                <a:hlinkClick r:id="rId3"/>
              </a:rPr>
              <a:t>www.gib.gov.tr</a:t>
            </a:r>
            <a:r>
              <a:rPr lang="tr-TR" dirty="0">
                <a:solidFill>
                  <a:srgbClr val="00000A"/>
                </a:solidFill>
                <a:latin typeface="Times New Roman" panose="02020603050405020304" pitchFamily="18" charset="0"/>
                <a:ea typeface="Calibri" panose="020F0502020204030204" pitchFamily="34" charset="0"/>
                <a:cs typeface="Calibri" panose="020F0502020204030204" pitchFamily="34" charset="0"/>
              </a:rPr>
              <a:t> adresinde e-İşlemler bölümünde e-Beyanname bölümünden veya </a:t>
            </a:r>
            <a:r>
              <a:rPr lang="tr-TR" u="sng" dirty="0">
                <a:solidFill>
                  <a:srgbClr val="000080"/>
                </a:solidFill>
                <a:latin typeface="Times New Roman" panose="02020603050405020304" pitchFamily="18" charset="0"/>
                <a:ea typeface="Calibri" panose="020F0502020204030204" pitchFamily="34" charset="0"/>
                <a:cs typeface="Calibri" panose="020F0502020204030204" pitchFamily="34" charset="0"/>
                <a:hlinkClick r:id="rId4"/>
              </a:rPr>
              <a:t>https://ebeyanname.gib.gov.tr/download.html</a:t>
            </a:r>
            <a:r>
              <a:rPr lang="tr-TR" dirty="0">
                <a:solidFill>
                  <a:srgbClr val="00000A"/>
                </a:solidFill>
                <a:latin typeface="Times New Roman" panose="02020603050405020304" pitchFamily="18" charset="0"/>
                <a:ea typeface="Calibri" panose="020F0502020204030204" pitchFamily="34" charset="0"/>
                <a:cs typeface="Calibri" panose="020F0502020204030204" pitchFamily="34" charset="0"/>
              </a:rPr>
              <a:t> adresinden indirilebilir.</a:t>
            </a:r>
            <a:endParaRPr lang="tr-TR" sz="1600" dirty="0">
              <a:solidFill>
                <a:srgbClr val="00000A"/>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97527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15542" y="3847517"/>
            <a:ext cx="7759337" cy="1569660"/>
          </a:xfrm>
          <a:prstGeom prst="rect">
            <a:avLst/>
          </a:prstGeom>
        </p:spPr>
        <p:txBody>
          <a:bodyPr wrap="square">
            <a:spAutoFit/>
          </a:bodyPr>
          <a:lstStyle/>
          <a:p>
            <a:pPr algn="ctr"/>
            <a:r>
              <a:rPr lang="tr-TR" sz="9600" b="1" dirty="0">
                <a:solidFill>
                  <a:schemeClr val="accent1">
                    <a:lumMod val="75000"/>
                  </a:schemeClr>
                </a:solidFill>
              </a:rPr>
              <a:t>TEŞEKKÜRLER</a:t>
            </a:r>
          </a:p>
        </p:txBody>
      </p:sp>
    </p:spTree>
    <p:extLst>
      <p:ext uri="{BB962C8B-B14F-4D97-AF65-F5344CB8AC3E}">
        <p14:creationId xmlns:p14="http://schemas.microsoft.com/office/powerpoint/2010/main" val="305445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İlgili sayfada </a:t>
            </a:r>
            <a:r>
              <a:rPr lang="tr-TR" sz="2400" b="1" dirty="0">
                <a:latin typeface="Times New Roman" panose="02020603050405020304" pitchFamily="18" charset="0"/>
                <a:cs typeface="Times New Roman" panose="02020603050405020304" pitchFamily="18" charset="0"/>
              </a:rPr>
              <a:t>BDP </a:t>
            </a:r>
            <a:r>
              <a:rPr lang="tr-TR" sz="2400" dirty="0">
                <a:latin typeface="Times New Roman" panose="02020603050405020304" pitchFamily="18" charset="0"/>
                <a:cs typeface="Times New Roman" panose="02020603050405020304" pitchFamily="18" charset="0"/>
              </a:rPr>
              <a:t>linkine tıklandığında ebyn.exe programı kullanıcının makinesine iner. Bu program çalıştırılarak BDP programı bilgisayara kurulur.</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pic>
        <p:nvPicPr>
          <p:cNvPr id="4098" name="Görüntü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09" y="4389120"/>
            <a:ext cx="9326880" cy="185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çerik Yer Tutucusu 5"/>
          <p:cNvPicPr>
            <a:picLocks noGrp="1" noChangeAspect="1"/>
          </p:cNvPicPr>
          <p:nvPr>
            <p:ph idx="1"/>
          </p:nvPr>
        </p:nvPicPr>
        <p:blipFill>
          <a:blip r:embed="rId3"/>
          <a:stretch>
            <a:fillRect/>
          </a:stretch>
        </p:blipFill>
        <p:spPr>
          <a:xfrm>
            <a:off x="243840" y="1298098"/>
            <a:ext cx="11199223" cy="2873308"/>
          </a:xfrm>
          <a:prstGeom prst="rect">
            <a:avLst/>
          </a:prstGeom>
        </p:spPr>
      </p:pic>
    </p:spTree>
    <p:extLst>
      <p:ext uri="{BB962C8B-B14F-4D97-AF65-F5344CB8AC3E}">
        <p14:creationId xmlns:p14="http://schemas.microsoft.com/office/powerpoint/2010/main" val="374896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smtClean="0">
                <a:latin typeface="Times New Roman" panose="02020603050405020304" pitchFamily="18" charset="0"/>
                <a:cs typeface="Times New Roman" panose="02020603050405020304" pitchFamily="18" charset="0"/>
              </a:rPr>
              <a:t>	BDP </a:t>
            </a:r>
            <a:r>
              <a:rPr lang="tr-TR" sz="2400" dirty="0">
                <a:latin typeface="Times New Roman" panose="02020603050405020304" pitchFamily="18" charset="0"/>
                <a:cs typeface="Times New Roman" panose="02020603050405020304" pitchFamily="18" charset="0"/>
              </a:rPr>
              <a:t>programı otomatik olarak </a:t>
            </a:r>
            <a:r>
              <a:rPr lang="tr-TR" sz="2400" dirty="0">
                <a:latin typeface="Times New Roman" panose="02020603050405020304" pitchFamily="18" charset="0"/>
                <a:cs typeface="Times New Roman" panose="02020603050405020304" pitchFamily="18" charset="0"/>
                <a:hlinkClick r:id="rId2" action="ppaction://hlinkfile"/>
              </a:rPr>
              <a:t>c:\ebyn</a:t>
            </a:r>
            <a:r>
              <a:rPr lang="tr-TR" sz="2400" dirty="0">
                <a:latin typeface="Times New Roman" panose="02020603050405020304" pitchFamily="18" charset="0"/>
                <a:cs typeface="Times New Roman" panose="02020603050405020304" pitchFamily="18" charset="0"/>
              </a:rPr>
              <a:t> altına kurulmaktadır. Programı çalıştırmak için c:\ebyn altında bdp.bat dosyasına tıklanmalıdır.</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pic>
        <p:nvPicPr>
          <p:cNvPr id="5123" name="Görüntü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183" y="1415551"/>
            <a:ext cx="8937353" cy="508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71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Muhtasar Beyanname</a:t>
            </a:r>
            <a:br>
              <a:rPr lang="tr-TR" b="1" dirty="0" smtClean="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306286"/>
            <a:ext cx="10515600" cy="4870677"/>
          </a:xfrm>
        </p:spPr>
        <p:txBody>
          <a:bodyPr>
            <a:normAutofit fontScale="92500"/>
          </a:bodyPr>
          <a:lstStyle/>
          <a:p>
            <a:pPr marL="0" indent="0">
              <a:buNone/>
            </a:pPr>
            <a:endParaRPr lang="tr-TR" dirty="0" smtClean="0">
              <a:hlinkClick r:id="rId2"/>
            </a:endParaRPr>
          </a:p>
          <a:p>
            <a:pPr marL="0" indent="0">
              <a:buNone/>
            </a:pPr>
            <a:r>
              <a:rPr lang="tr-TR" dirty="0" smtClean="0">
                <a:hlinkClick r:id="rId2"/>
              </a:rPr>
              <a:t>https</a:t>
            </a:r>
            <a:r>
              <a:rPr lang="tr-TR" dirty="0">
                <a:hlinkClick r:id="rId2"/>
              </a:rPr>
              <a:t>://</a:t>
            </a:r>
            <a:r>
              <a:rPr lang="tr-TR" dirty="0" smtClean="0">
                <a:hlinkClick r:id="rId2"/>
              </a:rPr>
              <a:t>www.gib.gov.tr/fileadmin/mevzuatek/eski/verusulteb340ek2.html</a:t>
            </a:r>
            <a:endParaRPr lang="tr-TR" dirty="0" smtClean="0"/>
          </a:p>
          <a:p>
            <a:pPr marL="0" indent="0">
              <a:buNone/>
            </a:pPr>
            <a:endParaRPr lang="tr-TR" dirty="0"/>
          </a:p>
          <a:p>
            <a:pPr marL="0" indent="0">
              <a:buNone/>
            </a:pPr>
            <a:r>
              <a:rPr lang="tr-TR" dirty="0">
                <a:hlinkClick r:id="rId3"/>
              </a:rPr>
              <a:t>https://</a:t>
            </a:r>
            <a:r>
              <a:rPr lang="tr-TR" dirty="0" smtClean="0">
                <a:hlinkClick r:id="rId3"/>
              </a:rPr>
              <a:t>gib.gov.tr/sites/default/files/fileadmin/user_upload/Tebligler/Gelir_Vergisi/1_serno_muhtasar_ek.pdf</a:t>
            </a:r>
            <a:endParaRPr lang="tr-TR" dirty="0" smtClean="0"/>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smtClean="0">
                <a:latin typeface="Times New Roman" panose="02020603050405020304" pitchFamily="18" charset="0"/>
                <a:cs typeface="Times New Roman" panose="02020603050405020304" pitchFamily="18" charset="0"/>
              </a:rPr>
              <a:t>Elektronik </a:t>
            </a:r>
            <a:r>
              <a:rPr lang="tr-TR" dirty="0">
                <a:latin typeface="Times New Roman" panose="02020603050405020304" pitchFamily="18" charset="0"/>
                <a:cs typeface="Times New Roman" panose="02020603050405020304" pitchFamily="18" charset="0"/>
              </a:rPr>
              <a:t>beyanname gönderme aracılık yetkisi almak isteyen mükellefler Elektronik Beyanname Gönderme Aracılık Yetkisi Talep Formunu doldurarak bağlı bulundukları vergi dairesine </a:t>
            </a:r>
            <a:r>
              <a:rPr lang="tr-TR" dirty="0" smtClean="0">
                <a:latin typeface="Times New Roman" panose="02020603050405020304" pitchFamily="18" charset="0"/>
                <a:cs typeface="Times New Roman" panose="02020603050405020304" pitchFamily="18" charset="0"/>
              </a:rPr>
              <a:t>tüzel </a:t>
            </a:r>
            <a:r>
              <a:rPr lang="tr-TR" dirty="0">
                <a:latin typeface="Times New Roman" panose="02020603050405020304" pitchFamily="18" charset="0"/>
                <a:cs typeface="Times New Roman" panose="02020603050405020304" pitchFamily="18" charset="0"/>
              </a:rPr>
              <a:t>kişilik şeklinde faaliyette </a:t>
            </a:r>
            <a:r>
              <a:rPr lang="tr-TR" dirty="0" smtClean="0">
                <a:latin typeface="Times New Roman" panose="02020603050405020304" pitchFamily="18" charset="0"/>
                <a:cs typeface="Times New Roman" panose="02020603050405020304" pitchFamily="18" charset="0"/>
              </a:rPr>
              <a:t>bulunanların kanuni </a:t>
            </a:r>
            <a:r>
              <a:rPr lang="tr-TR" dirty="0">
                <a:latin typeface="Times New Roman" panose="02020603050405020304" pitchFamily="18" charset="0"/>
                <a:cs typeface="Times New Roman" panose="02020603050405020304" pitchFamily="18" charset="0"/>
              </a:rPr>
              <a:t>temsilcilerinin müracaat etmeleri gerekmektedir.</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53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7086" y="0"/>
            <a:ext cx="12235543" cy="6858000"/>
          </a:xfrm>
          <a:prstGeom prst="rect">
            <a:avLst/>
          </a:prstGeom>
        </p:spPr>
      </p:pic>
    </p:spTree>
    <p:extLst>
      <p:ext uri="{BB962C8B-B14F-4D97-AF65-F5344CB8AC3E}">
        <p14:creationId xmlns:p14="http://schemas.microsoft.com/office/powerpoint/2010/main" val="1624034442"/>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5200</TotalTime>
  <Words>2198</Words>
  <Application>Microsoft Office PowerPoint</Application>
  <PresentationFormat>Geniş ekran</PresentationFormat>
  <Paragraphs>164</Paragraphs>
  <Slides>50</Slides>
  <Notes>2</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50</vt:i4>
      </vt:variant>
    </vt:vector>
  </HeadingPairs>
  <TitlesOfParts>
    <vt:vector size="58" baseType="lpstr">
      <vt:lpstr>Arial</vt:lpstr>
      <vt:lpstr>Calibri</vt:lpstr>
      <vt:lpstr>Calibri Light</vt:lpstr>
      <vt:lpstr>Comic Sans MS</vt:lpstr>
      <vt:lpstr>Times New Roman</vt:lpstr>
      <vt:lpstr>Wingdings</vt:lpstr>
      <vt:lpstr>1_Office Teması</vt:lpstr>
      <vt:lpstr>Paketleyici Kabuk Nesnesi</vt:lpstr>
      <vt:lpstr>STRATEJİ GELİŞTİRME DAİRE BAŞKANLIĞI</vt:lpstr>
      <vt:lpstr>Sunum Planı</vt:lpstr>
      <vt:lpstr>Mevzuat</vt:lpstr>
      <vt:lpstr>Beyana Tabi Olacak Birimlerimiz</vt:lpstr>
      <vt:lpstr>E- Muhtasar Beyanname Programının Kurulumu </vt:lpstr>
      <vt:lpstr>İlgili sayfada BDP linkine tıklandığında ebyn.exe programı kullanıcının makinesine iner. Bu program çalıştırılarak BDP programı bilgisayara kurulur. </vt:lpstr>
      <vt:lpstr> BDP programı otomatik olarak c:\ebyn altına kurulmaktadır. Programı çalıştırmak için c:\ebyn altında bdp.bat dosyasına tıklanmalıdır. </vt:lpstr>
      <vt:lpstr>Muhtasar Beyanname </vt:lpstr>
      <vt:lpstr>PowerPoint Sunusu</vt:lpstr>
      <vt:lpstr>PowerPoint Sunusu</vt:lpstr>
      <vt:lpstr> Açılan ekrandan “Dosya --&gt; Yeni” veya “Dosya --&gt; Yeni (Önceki Versiyonlar)” seçeneklerinden, gönderilecek beyannamenin dönemine uygun versiyonda Muhtasar ve Prim Hizmet Beyannamesi (MUHSGK) seçilerek program açılır.  </vt:lpstr>
      <vt:lpstr>Muhtasar ve Prim Hizmet Beyannamesinin Düzenlenme İşlemleri </vt:lpstr>
      <vt:lpstr>Genel Bilgiler</vt:lpstr>
      <vt:lpstr>Vergiye Tabi İşlemler</vt:lpstr>
      <vt:lpstr>PowerPoint Sunusu</vt:lpstr>
      <vt:lpstr>PowerPoint Sunusu</vt:lpstr>
      <vt:lpstr>PowerPoint Sunusu</vt:lpstr>
      <vt:lpstr>Ödemeler  </vt:lpstr>
      <vt:lpstr>Vergi Bildirimi</vt:lpstr>
      <vt:lpstr>SGK Bildirimleri </vt:lpstr>
      <vt:lpstr>PowerPoint Sunusu</vt:lpstr>
      <vt:lpstr>İkinci bölümü</vt:lpstr>
      <vt:lpstr>PowerPoint Sunusu</vt:lpstr>
      <vt:lpstr>PowerPoint Sunusu</vt:lpstr>
      <vt:lpstr>PowerPoint Sunusu</vt:lpstr>
      <vt:lpstr>PowerPoint Sunusu</vt:lpstr>
      <vt:lpstr>PowerPoint Sunusu</vt:lpstr>
      <vt:lpstr>Ekler</vt:lpstr>
      <vt:lpstr>Düzenlenme Bilgileri</vt:lpstr>
      <vt:lpstr>PowerPoint Sunusu</vt:lpstr>
      <vt:lpstr>İnternet Vergi Dairesinden Muhtasarın Bildirilmesi</vt:lpstr>
      <vt:lpstr>E-beyanname tıklanacak</vt:lpstr>
      <vt:lpstr>PowerPoint Sunusu</vt:lpstr>
      <vt:lpstr>1-Paket Gönder</vt:lpstr>
      <vt:lpstr>PowerPoint Sunusu</vt:lpstr>
      <vt:lpstr> Paket Kontrol</vt:lpstr>
      <vt:lpstr>Paket İçerik</vt:lpstr>
      <vt:lpstr>“buraya” bağlantısına tıklandığında paket içeriğinde yer alan “Beyanname Listesi”</vt:lpstr>
      <vt:lpstr>PowerPoint Sunusu</vt:lpstr>
      <vt:lpstr>Beyanname Onaylama</vt:lpstr>
      <vt:lpstr>PowerPoint Sunusu</vt:lpstr>
      <vt:lpstr>Beyanname Özel Onay (Damga Vergisinden Muafiyet, İhtirazi Kayıt, Pişmanlık Talepli, Kanuni Süresinden Sonra, Düzeltme Beyannamesi) </vt:lpstr>
      <vt:lpstr>PowerPoint Sunusu</vt:lpstr>
      <vt:lpstr>PowerPoint Sunusu</vt:lpstr>
      <vt:lpstr>PowerPoint Sunusu</vt:lpstr>
      <vt:lpstr>PowerPoint Sunusu</vt:lpstr>
      <vt:lpstr>2-Beyanname Ara</vt:lpstr>
      <vt:lpstr>Muhtasar Beyanname Düzenlenmesinde Dikkat Edilecek Hususlar</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SERKAN BEKTAŞ</dc:creator>
  <cp:lastModifiedBy>SERKAN BEKTAŞ</cp:lastModifiedBy>
  <cp:revision>62</cp:revision>
  <dcterms:created xsi:type="dcterms:W3CDTF">2019-06-19T11:50:06Z</dcterms:created>
  <dcterms:modified xsi:type="dcterms:W3CDTF">2019-07-02T13:09:49Z</dcterms:modified>
</cp:coreProperties>
</file>