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70" r:id="rId5"/>
    <p:sldId id="273" r:id="rId6"/>
    <p:sldId id="272" r:id="rId7"/>
    <p:sldId id="274" r:id="rId8"/>
    <p:sldId id="278" r:id="rId9"/>
    <p:sldId id="292" r:id="rId10"/>
    <p:sldId id="293" r:id="rId11"/>
    <p:sldId id="294" r:id="rId12"/>
    <p:sldId id="275" r:id="rId13"/>
    <p:sldId id="295" r:id="rId14"/>
    <p:sldId id="260" r:id="rId15"/>
    <p:sldId id="258" r:id="rId16"/>
    <p:sldId id="284" r:id="rId17"/>
    <p:sldId id="276" r:id="rId18"/>
    <p:sldId id="261" r:id="rId19"/>
    <p:sldId id="262" r:id="rId20"/>
    <p:sldId id="285" r:id="rId21"/>
    <p:sldId id="287" r:id="rId22"/>
    <p:sldId id="286" r:id="rId23"/>
    <p:sldId id="263" r:id="rId24"/>
    <p:sldId id="277"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33BD8AB9-0862-4FC1-A162-2A9A6E93DF1F}">
          <p14:sldIdLst>
            <p14:sldId id="289"/>
            <p14:sldId id="290"/>
            <p14:sldId id="291"/>
            <p14:sldId id="270"/>
            <p14:sldId id="273"/>
            <p14:sldId id="272"/>
            <p14:sldId id="274"/>
            <p14:sldId id="278"/>
            <p14:sldId id="292"/>
            <p14:sldId id="293"/>
            <p14:sldId id="294"/>
            <p14:sldId id="275"/>
            <p14:sldId id="295"/>
            <p14:sldId id="260"/>
            <p14:sldId id="258"/>
            <p14:sldId id="284"/>
            <p14:sldId id="276"/>
            <p14:sldId id="261"/>
            <p14:sldId id="262"/>
            <p14:sldId id="285"/>
            <p14:sldId id="287"/>
            <p14:sldId id="286"/>
            <p14:sldId id="26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A275AB3-BC23-4687-BCD2-4844401D5FCF}" type="datetimeFigureOut">
              <a:rPr lang="tr-TR" smtClean="0"/>
              <a:t>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368443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275AB3-BC23-4687-BCD2-4844401D5FCF}" type="datetimeFigureOut">
              <a:rPr lang="tr-TR" smtClean="0"/>
              <a:t>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408076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275AB3-BC23-4687-BCD2-4844401D5FCF}" type="datetimeFigureOut">
              <a:rPr lang="tr-TR" smtClean="0"/>
              <a:t>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37233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275AB3-BC23-4687-BCD2-4844401D5FCF}" type="datetimeFigureOut">
              <a:rPr lang="tr-TR" smtClean="0"/>
              <a:t>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399251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A275AB3-BC23-4687-BCD2-4844401D5FCF}" type="datetimeFigureOut">
              <a:rPr lang="tr-TR" smtClean="0"/>
              <a:t>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20097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275AB3-BC23-4687-BCD2-4844401D5FCF}" type="datetimeFigureOut">
              <a:rPr lang="tr-TR" smtClean="0"/>
              <a:t>9.09.2020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399601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275AB3-BC23-4687-BCD2-4844401D5FCF}" type="datetimeFigureOut">
              <a:rPr lang="tr-TR" smtClean="0"/>
              <a:t>9.09.2020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95332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275AB3-BC23-4687-BCD2-4844401D5FCF}" type="datetimeFigureOut">
              <a:rPr lang="tr-TR" smtClean="0"/>
              <a:t>9.09.2020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169419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275AB3-BC23-4687-BCD2-4844401D5FCF}" type="datetimeFigureOut">
              <a:rPr lang="tr-TR" smtClean="0"/>
              <a:t>9.09.2020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88439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A275AB3-BC23-4687-BCD2-4844401D5FCF}" type="datetimeFigureOut">
              <a:rPr lang="tr-TR" smtClean="0"/>
              <a:t>9.09.2020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414524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A275AB3-BC23-4687-BCD2-4844401D5FCF}" type="datetimeFigureOut">
              <a:rPr lang="tr-TR" smtClean="0"/>
              <a:t>9.09.2020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AC9B7F-3D1F-4F57-8E79-C31A863B258B}" type="slidenum">
              <a:rPr lang="tr-TR" smtClean="0"/>
              <a:t>‹#›</a:t>
            </a:fld>
            <a:endParaRPr lang="tr-TR"/>
          </a:p>
        </p:txBody>
      </p:sp>
    </p:spTree>
    <p:extLst>
      <p:ext uri="{BB962C8B-B14F-4D97-AF65-F5344CB8AC3E}">
        <p14:creationId xmlns:p14="http://schemas.microsoft.com/office/powerpoint/2010/main" val="274214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75AB3-BC23-4687-BCD2-4844401D5FCF}" type="datetimeFigureOut">
              <a:rPr lang="tr-TR" smtClean="0"/>
              <a:t>9.09.2020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9B7F-3D1F-4F57-8E79-C31A863B258B}" type="slidenum">
              <a:rPr lang="tr-TR" smtClean="0"/>
              <a:t>‹#›</a:t>
            </a:fld>
            <a:endParaRPr lang="tr-TR"/>
          </a:p>
        </p:txBody>
      </p:sp>
    </p:spTree>
    <p:extLst>
      <p:ext uri="{BB962C8B-B14F-4D97-AF65-F5344CB8AC3E}">
        <p14:creationId xmlns:p14="http://schemas.microsoft.com/office/powerpoint/2010/main" val="426331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ChangeAspect="1"/>
          </p:cNvPicPr>
          <p:nvPr/>
        </p:nvPicPr>
        <p:blipFill>
          <a:blip r:embed="rId2"/>
          <a:stretch>
            <a:fillRect/>
          </a:stretch>
        </p:blipFill>
        <p:spPr>
          <a:xfrm>
            <a:off x="2687780" y="2264265"/>
            <a:ext cx="7232073" cy="3150523"/>
          </a:xfrm>
          <a:prstGeom prst="rect">
            <a:avLst/>
          </a:prstGeom>
        </p:spPr>
      </p:pic>
      <p:sp>
        <p:nvSpPr>
          <p:cNvPr id="2" name="Unvan 1"/>
          <p:cNvSpPr>
            <a:spLocks noGrp="1"/>
          </p:cNvSpPr>
          <p:nvPr>
            <p:ph type="title"/>
          </p:nvPr>
        </p:nvSpPr>
        <p:spPr/>
        <p:txBody>
          <a:bodyPr/>
          <a:lstStyle/>
          <a:p>
            <a:pPr algn="ctr"/>
            <a:r>
              <a:rPr lang="tr-TR" b="1" dirty="0">
                <a:latin typeface="Times New Roman" panose="02020603050405020304" pitchFamily="18" charset="0"/>
                <a:cs typeface="Times New Roman" panose="02020603050405020304" pitchFamily="18" charset="0"/>
              </a:rPr>
              <a:t>RİSK BELİRLEME VE RİSKLERE İLİŞKİN ÖNLEM ALMA</a:t>
            </a:r>
            <a:endParaRPr lang="tr-TR" dirty="0"/>
          </a:p>
        </p:txBody>
      </p:sp>
      <p:sp>
        <p:nvSpPr>
          <p:cNvPr id="3" name="İçerik Yer Tutucusu 2"/>
          <p:cNvSpPr>
            <a:spLocks noGrp="1"/>
          </p:cNvSpPr>
          <p:nvPr>
            <p:ph idx="1"/>
          </p:nvPr>
        </p:nvSpPr>
        <p:spPr/>
        <p:txBody>
          <a:bodyPr/>
          <a:lstStyle/>
          <a:p>
            <a:pPr marL="0" indent="0" algn="ctr">
              <a:buNone/>
            </a:pPr>
            <a:endParaRPr lang="tr-TR" b="1" dirty="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SERKAN BEKTAŞ</a:t>
            </a:r>
          </a:p>
          <a:p>
            <a:pPr marL="0" indent="0" algn="ctr">
              <a:buNone/>
            </a:pPr>
            <a:r>
              <a:rPr lang="tr-TR" b="1" dirty="0" smtClean="0">
                <a:latin typeface="Times New Roman" panose="02020603050405020304" pitchFamily="18" charset="0"/>
                <a:cs typeface="Times New Roman" panose="02020603050405020304" pitchFamily="18" charset="0"/>
              </a:rPr>
              <a:t>MALİ HİZMETLER UZMANI</a:t>
            </a:r>
          </a:p>
          <a:p>
            <a:pPr marL="0" indent="0" algn="ctr">
              <a:buNone/>
            </a:pPr>
            <a:r>
              <a:rPr lang="tr-TR" b="1" dirty="0" smtClean="0">
                <a:latin typeface="Times New Roman" panose="02020603050405020304" pitchFamily="18" charset="0"/>
                <a:cs typeface="Times New Roman" panose="02020603050405020304" pitchFamily="18" charset="0"/>
              </a:rPr>
              <a:t>212 96 81 -1703-1711</a:t>
            </a:r>
          </a:p>
          <a:p>
            <a:pPr marL="0" indent="0" algn="ctr">
              <a:buNone/>
            </a:pPr>
            <a:r>
              <a:rPr lang="tr-TR" b="1" dirty="0" smtClean="0">
                <a:latin typeface="Times New Roman" panose="02020603050405020304" pitchFamily="18" charset="0"/>
                <a:cs typeface="Times New Roman" panose="02020603050405020304" pitchFamily="18" charset="0"/>
              </a:rPr>
              <a:t>STRATEJİ GELİŞTİRME DAİRE BAŞKANLIĞI</a:t>
            </a:r>
            <a:endParaRPr lang="tr-TR"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stretch>
            <a:fillRect/>
          </a:stretch>
        </p:blipFill>
        <p:spPr>
          <a:xfrm>
            <a:off x="8669048" y="4519928"/>
            <a:ext cx="3000375" cy="1333500"/>
          </a:xfrm>
          <a:prstGeom prst="rect">
            <a:avLst/>
          </a:prstGeom>
        </p:spPr>
      </p:pic>
    </p:spTree>
    <p:extLst>
      <p:ext uri="{BB962C8B-B14F-4D97-AF65-F5344CB8AC3E}">
        <p14:creationId xmlns:p14="http://schemas.microsoft.com/office/powerpoint/2010/main" val="422143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5659" y="512956"/>
            <a:ext cx="11494634" cy="5921298"/>
          </a:xfrm>
          <a:prstGeom prst="rect">
            <a:avLst/>
          </a:prstGeom>
        </p:spPr>
      </p:pic>
    </p:spTree>
    <p:extLst>
      <p:ext uri="{BB962C8B-B14F-4D97-AF65-F5344CB8AC3E}">
        <p14:creationId xmlns:p14="http://schemas.microsoft.com/office/powerpoint/2010/main" val="418888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91377" y="905190"/>
            <a:ext cx="11006252" cy="5047619"/>
          </a:xfrm>
          <a:prstGeom prst="rect">
            <a:avLst/>
          </a:prstGeom>
        </p:spPr>
      </p:pic>
    </p:spTree>
    <p:extLst>
      <p:ext uri="{BB962C8B-B14F-4D97-AF65-F5344CB8AC3E}">
        <p14:creationId xmlns:p14="http://schemas.microsoft.com/office/powerpoint/2010/main" val="2164651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57619" y="716095"/>
            <a:ext cx="10036367" cy="5321147"/>
          </a:xfrm>
          <a:prstGeom prst="rect">
            <a:avLst/>
          </a:prstGeom>
        </p:spPr>
      </p:pic>
    </p:spTree>
    <p:extLst>
      <p:ext uri="{BB962C8B-B14F-4D97-AF65-F5344CB8AC3E}">
        <p14:creationId xmlns:p14="http://schemas.microsoft.com/office/powerpoint/2010/main" val="1441506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5981" y="1025912"/>
            <a:ext cx="10627112" cy="4828478"/>
          </a:xfrm>
          <a:prstGeom prst="rect">
            <a:avLst/>
          </a:prstGeom>
        </p:spPr>
      </p:pic>
    </p:spTree>
    <p:extLst>
      <p:ext uri="{BB962C8B-B14F-4D97-AF65-F5344CB8AC3E}">
        <p14:creationId xmlns:p14="http://schemas.microsoft.com/office/powerpoint/2010/main" val="387660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C00000"/>
                </a:solidFill>
              </a:rPr>
              <a:t>HASSAS GÖREVLERDE RİSK SEVİYESİNİN </a:t>
            </a:r>
            <a:r>
              <a:rPr lang="tr-TR" sz="3600" b="1" dirty="0" smtClean="0">
                <a:solidFill>
                  <a:srgbClr val="C00000"/>
                </a:solidFill>
              </a:rPr>
              <a:t/>
            </a:r>
            <a:br>
              <a:rPr lang="tr-TR" sz="3600" b="1" dirty="0" smtClean="0">
                <a:solidFill>
                  <a:srgbClr val="C00000"/>
                </a:solidFill>
              </a:rPr>
            </a:br>
            <a:r>
              <a:rPr lang="tr-TR" sz="3600" b="1" dirty="0" smtClean="0">
                <a:solidFill>
                  <a:srgbClr val="C00000"/>
                </a:solidFill>
              </a:rPr>
              <a:t>TESPİTİ </a:t>
            </a:r>
            <a:endParaRPr lang="tr-TR" sz="3600" b="1" dirty="0">
              <a:solidFill>
                <a:srgbClr val="C00000"/>
              </a:solidFill>
            </a:endParaRPr>
          </a:p>
        </p:txBody>
      </p:sp>
      <p:sp>
        <p:nvSpPr>
          <p:cNvPr id="3" name="İçerik Yer Tutucusu 2"/>
          <p:cNvSpPr>
            <a:spLocks noGrp="1"/>
          </p:cNvSpPr>
          <p:nvPr>
            <p:ph idx="1"/>
          </p:nvPr>
        </p:nvSpPr>
        <p:spPr/>
        <p:txBody>
          <a:bodyPr/>
          <a:lstStyle/>
          <a:p>
            <a:endParaRPr lang="tr-TR" dirty="0" smtClean="0"/>
          </a:p>
          <a:p>
            <a:r>
              <a:rPr lang="tr-TR" dirty="0" smtClean="0"/>
              <a:t>Hassas </a:t>
            </a:r>
            <a:r>
              <a:rPr lang="tr-TR" dirty="0"/>
              <a:t>görevler için risk seviyelerinin belirlenmesi aşamasında tespit edilen riskler kendi içerisinde aşağıda belirtilen risk seviyelerine göre kategorize edilir.  </a:t>
            </a:r>
          </a:p>
        </p:txBody>
      </p:sp>
      <p:sp>
        <p:nvSpPr>
          <p:cNvPr id="4" name="Oval 3"/>
          <p:cNvSpPr/>
          <p:nvPr/>
        </p:nvSpPr>
        <p:spPr>
          <a:xfrm>
            <a:off x="1670857" y="3514999"/>
            <a:ext cx="1845426" cy="915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YÜKSEK</a:t>
            </a:r>
            <a:endParaRPr lang="tr-TR" dirty="0"/>
          </a:p>
        </p:txBody>
      </p:sp>
      <p:sp>
        <p:nvSpPr>
          <p:cNvPr id="5" name="Oval 4"/>
          <p:cNvSpPr/>
          <p:nvPr/>
        </p:nvSpPr>
        <p:spPr>
          <a:xfrm>
            <a:off x="3640975" y="4231179"/>
            <a:ext cx="1895301" cy="8229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ORTA</a:t>
            </a:r>
            <a:endParaRPr lang="tr-TR" dirty="0">
              <a:solidFill>
                <a:schemeClr val="tx1"/>
              </a:solidFill>
            </a:endParaRPr>
          </a:p>
        </p:txBody>
      </p:sp>
      <p:sp>
        <p:nvSpPr>
          <p:cNvPr id="6" name="Oval 5"/>
          <p:cNvSpPr/>
          <p:nvPr/>
        </p:nvSpPr>
        <p:spPr>
          <a:xfrm>
            <a:off x="5846619" y="5054139"/>
            <a:ext cx="1895301" cy="8229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DÜŞÜK</a:t>
            </a:r>
            <a:endParaRPr lang="tr-TR" dirty="0">
              <a:solidFill>
                <a:schemeClr val="tx1"/>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907" y="3165764"/>
            <a:ext cx="3117271" cy="311727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1670" y="689957"/>
            <a:ext cx="2007508" cy="1338163"/>
          </a:xfrm>
          <a:prstGeom prst="rect">
            <a:avLst/>
          </a:prstGeom>
        </p:spPr>
      </p:pic>
    </p:spTree>
    <p:extLst>
      <p:ext uri="{BB962C8B-B14F-4D97-AF65-F5344CB8AC3E}">
        <p14:creationId xmlns:p14="http://schemas.microsoft.com/office/powerpoint/2010/main" val="136269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C00000"/>
                </a:solidFill>
              </a:rPr>
              <a:t>HASSAS GÖREVLERDE RİSK SEVİYESİNİN </a:t>
            </a:r>
            <a:br>
              <a:rPr lang="tr-TR" sz="3600" b="1" dirty="0">
                <a:solidFill>
                  <a:srgbClr val="C00000"/>
                </a:solidFill>
              </a:rPr>
            </a:br>
            <a:r>
              <a:rPr lang="tr-TR" sz="3600" b="1" dirty="0">
                <a:solidFill>
                  <a:srgbClr val="C00000"/>
                </a:solidFill>
              </a:rPr>
              <a:t>TESPİTİ </a:t>
            </a:r>
          </a:p>
        </p:txBody>
      </p:sp>
      <p:sp>
        <p:nvSpPr>
          <p:cNvPr id="3" name="İçerik Yer Tutucusu 2"/>
          <p:cNvSpPr>
            <a:spLocks noGrp="1"/>
          </p:cNvSpPr>
          <p:nvPr>
            <p:ph idx="1"/>
          </p:nvPr>
        </p:nvSpPr>
        <p:spPr>
          <a:xfrm>
            <a:off x="838200" y="1825625"/>
            <a:ext cx="7225145" cy="4250979"/>
          </a:xfrm>
        </p:spPr>
        <p:txBody>
          <a:bodyPr>
            <a:normAutofit fontScale="92500" lnSpcReduction="10000"/>
          </a:bodyPr>
          <a:lstStyle/>
          <a:p>
            <a:pPr marL="0" indent="0">
              <a:buNone/>
            </a:pPr>
            <a:endParaRPr lang="tr-TR" dirty="0" smtClean="0"/>
          </a:p>
          <a:p>
            <a:pPr marL="0" indent="0">
              <a:buNone/>
            </a:pPr>
            <a:r>
              <a:rPr lang="tr-TR" dirty="0" smtClean="0"/>
              <a:t>Cezai işlem, kurumsal itibar kaybı, soruşturma, idari para cezası ve kamu zararı</a:t>
            </a:r>
          </a:p>
          <a:p>
            <a:pPr marL="0" indent="0">
              <a:buNone/>
            </a:pPr>
            <a:endParaRPr lang="tr-TR" dirty="0" smtClean="0"/>
          </a:p>
          <a:p>
            <a:pPr marL="0" indent="0">
              <a:buNone/>
            </a:pPr>
            <a:r>
              <a:rPr lang="tr-TR" dirty="0" smtClean="0"/>
              <a:t>İdare ve personelin güveninin kaybolması, görevin aksaması, birimin itibar kaybı, mali ve itibar kaybı olmaksızın telafisi güç sonuçlara yol açması</a:t>
            </a:r>
          </a:p>
          <a:p>
            <a:pPr marL="0" indent="0">
              <a:buNone/>
            </a:pPr>
            <a:endParaRPr lang="tr-TR" dirty="0" smtClean="0"/>
          </a:p>
          <a:p>
            <a:pPr marL="0" indent="0">
              <a:buNone/>
            </a:pPr>
            <a:r>
              <a:rPr lang="tr-TR" dirty="0" smtClean="0"/>
              <a:t>Tenkit, zaman kaybı, idari </a:t>
            </a:r>
            <a:r>
              <a:rPr lang="tr-TR" dirty="0" smtClean="0"/>
              <a:t>personele </a:t>
            </a:r>
            <a:r>
              <a:rPr lang="tr-TR" dirty="0" smtClean="0"/>
              <a:t>olan güvenin azalması (görevin sonucunu etkilemeyen ancak kalitesini </a:t>
            </a:r>
            <a:r>
              <a:rPr lang="tr-TR" dirty="0" smtClean="0"/>
              <a:t>düşüren </a:t>
            </a:r>
            <a:r>
              <a:rPr lang="tr-TR" dirty="0" smtClean="0"/>
              <a:t>aksaklıklar)</a:t>
            </a:r>
          </a:p>
          <a:p>
            <a:endParaRPr lang="tr-TR" dirty="0" smtClean="0"/>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4079" y="3793172"/>
            <a:ext cx="2913088" cy="2360815"/>
          </a:xfrm>
          <a:prstGeom prst="rect">
            <a:avLst/>
          </a:prstGeom>
        </p:spPr>
      </p:pic>
      <p:sp>
        <p:nvSpPr>
          <p:cNvPr id="6" name="Oval 5"/>
          <p:cNvSpPr/>
          <p:nvPr/>
        </p:nvSpPr>
        <p:spPr>
          <a:xfrm>
            <a:off x="980900" y="1690688"/>
            <a:ext cx="1330038" cy="591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YÜKSEK</a:t>
            </a:r>
            <a:endParaRPr lang="tr-TR" dirty="0"/>
          </a:p>
        </p:txBody>
      </p:sp>
      <p:sp>
        <p:nvSpPr>
          <p:cNvPr id="7" name="Oval 6"/>
          <p:cNvSpPr/>
          <p:nvPr/>
        </p:nvSpPr>
        <p:spPr>
          <a:xfrm>
            <a:off x="3022380" y="2909456"/>
            <a:ext cx="1399991" cy="55695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ORTA</a:t>
            </a:r>
            <a:endParaRPr lang="tr-TR" dirty="0">
              <a:solidFill>
                <a:schemeClr val="tx1"/>
              </a:solidFill>
            </a:endParaRPr>
          </a:p>
        </p:txBody>
      </p:sp>
      <p:sp>
        <p:nvSpPr>
          <p:cNvPr id="8" name="Oval 7"/>
          <p:cNvSpPr/>
          <p:nvPr/>
        </p:nvSpPr>
        <p:spPr>
          <a:xfrm>
            <a:off x="4790904" y="4455623"/>
            <a:ext cx="1576646" cy="61514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DÜŞÜK</a:t>
            </a:r>
            <a:endParaRPr lang="tr-TR" dirty="0">
              <a:solidFill>
                <a:schemeClr val="tx1"/>
              </a:solidFill>
            </a:endParaRPr>
          </a:p>
        </p:txBody>
      </p:sp>
    </p:spTree>
    <p:extLst>
      <p:ext uri="{BB962C8B-B14F-4D97-AF65-F5344CB8AC3E}">
        <p14:creationId xmlns:p14="http://schemas.microsoft.com/office/powerpoint/2010/main" val="1052674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11136116"/>
              </p:ext>
            </p:extLst>
          </p:nvPr>
        </p:nvGraphicFramePr>
        <p:xfrm>
          <a:off x="1724949" y="886446"/>
          <a:ext cx="9008110" cy="876300"/>
        </p:xfrm>
        <a:graphic>
          <a:graphicData uri="http://schemas.openxmlformats.org/drawingml/2006/table">
            <a:tbl>
              <a:tblPr firstRow="1" firstCol="1" bandRow="1" bandCol="1"/>
              <a:tblGrid>
                <a:gridCol w="903605">
                  <a:extLst>
                    <a:ext uri="{9D8B030D-6E8A-4147-A177-3AD203B41FA5}">
                      <a16:colId xmlns:a16="http://schemas.microsoft.com/office/drawing/2014/main" val="1979294002"/>
                    </a:ext>
                  </a:extLst>
                </a:gridCol>
                <a:gridCol w="6390640">
                  <a:extLst>
                    <a:ext uri="{9D8B030D-6E8A-4147-A177-3AD203B41FA5}">
                      <a16:colId xmlns:a16="http://schemas.microsoft.com/office/drawing/2014/main" val="554582726"/>
                    </a:ext>
                  </a:extLst>
                </a:gridCol>
                <a:gridCol w="903605">
                  <a:extLst>
                    <a:ext uri="{9D8B030D-6E8A-4147-A177-3AD203B41FA5}">
                      <a16:colId xmlns:a16="http://schemas.microsoft.com/office/drawing/2014/main" val="3773973426"/>
                    </a:ext>
                  </a:extLst>
                </a:gridCol>
                <a:gridCol w="810260">
                  <a:extLst>
                    <a:ext uri="{9D8B030D-6E8A-4147-A177-3AD203B41FA5}">
                      <a16:colId xmlns:a16="http://schemas.microsoft.com/office/drawing/2014/main" val="3714570763"/>
                    </a:ext>
                  </a:extLst>
                </a:gridCol>
              </a:tblGrid>
              <a:tr h="175260">
                <a:tc rowSpan="5">
                  <a:txBody>
                    <a:bodyPr/>
                    <a:lstStyle/>
                    <a:p>
                      <a:pPr algn="ctr">
                        <a:lnSpc>
                          <a:spcPct val="107000"/>
                        </a:lnSpc>
                        <a:spcAft>
                          <a:spcPts val="800"/>
                        </a:spcAft>
                      </a:pPr>
                      <a:endParaRPr lang="tr-T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tr-TR" sz="1400" b="1">
                          <a:effectLst/>
                          <a:latin typeface="Times New Roman" panose="02020603050405020304" pitchFamily="18" charset="0"/>
                          <a:ea typeface="Calibri" panose="020F0502020204030204" pitchFamily="34" charset="0"/>
                          <a:cs typeface="Times New Roman" panose="02020603050405020304" pitchFamily="18" charset="0"/>
                        </a:rPr>
                        <a:t>HASSAS GÖREVLERE İLİŞKİN RİSK ENVANTERİ</a:t>
                      </a:r>
                      <a:r>
                        <a:rPr lang="tr-TR" sz="1400" b="1">
                          <a:effectLst/>
                          <a:latin typeface="Times New Roman" panose="02020603050405020304" pitchFamily="18" charset="0"/>
                          <a:ea typeface="Times New Roman" panose="02020603050405020304" pitchFamily="18" charset="0"/>
                          <a:cs typeface="Times New Roman" panose="02020603050405020304" pitchFamily="18" charset="0"/>
                        </a:rPr>
                        <a:t>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SGD.FR.012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707287"/>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20.01.2020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615480"/>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722546"/>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38392"/>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Sayfa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6813"/>
                  </a:ext>
                </a:extLst>
              </a:tr>
            </a:tbl>
          </a:graphicData>
        </a:graphic>
      </p:graphicFrame>
      <p:pic>
        <p:nvPicPr>
          <p:cNvPr id="2049"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267" y="887240"/>
            <a:ext cx="790575" cy="781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1268789865"/>
              </p:ext>
            </p:extLst>
          </p:nvPr>
        </p:nvGraphicFramePr>
        <p:xfrm>
          <a:off x="1724948" y="2481421"/>
          <a:ext cx="9023406" cy="4092067"/>
        </p:xfrm>
        <a:graphic>
          <a:graphicData uri="http://schemas.openxmlformats.org/drawingml/2006/table">
            <a:tbl>
              <a:tblPr firstRow="1" firstCol="1" bandRow="1"/>
              <a:tblGrid>
                <a:gridCol w="876628">
                  <a:extLst>
                    <a:ext uri="{9D8B030D-6E8A-4147-A177-3AD203B41FA5}">
                      <a16:colId xmlns:a16="http://schemas.microsoft.com/office/drawing/2014/main" val="2696306274"/>
                    </a:ext>
                  </a:extLst>
                </a:gridCol>
                <a:gridCol w="1861795">
                  <a:extLst>
                    <a:ext uri="{9D8B030D-6E8A-4147-A177-3AD203B41FA5}">
                      <a16:colId xmlns:a16="http://schemas.microsoft.com/office/drawing/2014/main" val="2154801431"/>
                    </a:ext>
                  </a:extLst>
                </a:gridCol>
                <a:gridCol w="973153">
                  <a:extLst>
                    <a:ext uri="{9D8B030D-6E8A-4147-A177-3AD203B41FA5}">
                      <a16:colId xmlns:a16="http://schemas.microsoft.com/office/drawing/2014/main" val="1814876548"/>
                    </a:ext>
                  </a:extLst>
                </a:gridCol>
                <a:gridCol w="878009">
                  <a:extLst>
                    <a:ext uri="{9D8B030D-6E8A-4147-A177-3AD203B41FA5}">
                      <a16:colId xmlns:a16="http://schemas.microsoft.com/office/drawing/2014/main" val="3176798444"/>
                    </a:ext>
                  </a:extLst>
                </a:gridCol>
                <a:gridCol w="2207562">
                  <a:extLst>
                    <a:ext uri="{9D8B030D-6E8A-4147-A177-3AD203B41FA5}">
                      <a16:colId xmlns:a16="http://schemas.microsoft.com/office/drawing/2014/main" val="3469503933"/>
                    </a:ext>
                  </a:extLst>
                </a:gridCol>
                <a:gridCol w="2226259">
                  <a:extLst>
                    <a:ext uri="{9D8B030D-6E8A-4147-A177-3AD203B41FA5}">
                      <a16:colId xmlns:a16="http://schemas.microsoft.com/office/drawing/2014/main" val="1025809678"/>
                    </a:ext>
                  </a:extLst>
                </a:gridCol>
              </a:tblGrid>
              <a:tr h="233045">
                <a:tc gridSpan="6">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6673629"/>
                  </a:ext>
                </a:extLst>
              </a:tr>
              <a:tr h="473075">
                <a:tc>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Sıra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Hizmetin/Görevin Adı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Riskler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Risk Düzeyi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Kontroller/Tedbirler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Görevi Yürütecek Personelde Aranacak Kriterler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885188"/>
                  </a:ext>
                </a:extLst>
              </a:tr>
              <a:tr h="233045">
                <a:tc>
                  <a:txBody>
                    <a:bodyPr/>
                    <a:lstStyle/>
                    <a:p>
                      <a:pPr>
                        <a:lnSpc>
                          <a:spcPct val="107000"/>
                        </a:lnSpc>
                        <a:spcAft>
                          <a:spcPts val="800"/>
                        </a:spcAft>
                        <a:tabLst>
                          <a:tab pos="733425" algn="l"/>
                        </a:tabLst>
                      </a:pPr>
                      <a:endParaRPr lang="tr-TR" sz="12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b="1" kern="1200" dirty="0" smtClean="0">
                        <a:solidFill>
                          <a:schemeClr val="tx1"/>
                        </a:solidFill>
                        <a:effectLst/>
                        <a:latin typeface="+mn-lt"/>
                        <a:ea typeface="+mn-ea"/>
                        <a:cs typeface="+mn-cs"/>
                      </a:endParaRPr>
                    </a:p>
                    <a:p>
                      <a:pPr marL="0" algn="l" defTabSz="914400" rtl="0" eaLnBrk="1" latinLnBrk="0" hangingPunct="1">
                        <a:lnSpc>
                          <a:spcPct val="107000"/>
                        </a:lnSpc>
                        <a:spcAft>
                          <a:spcPts val="0"/>
                        </a:spcAft>
                      </a:pPr>
                      <a:r>
                        <a:rPr lang="tr-TR" sz="1100" b="1" kern="1200" dirty="0" smtClean="0">
                          <a:solidFill>
                            <a:schemeClr val="tx1"/>
                          </a:solidFill>
                          <a:effectLst/>
                          <a:latin typeface="+mn-lt"/>
                          <a:ea typeface="+mn-ea"/>
                          <a:cs typeface="+mn-cs"/>
                        </a:rPr>
                        <a:t>Öğrenci Bilgilerinin Gizli Tutulması</a:t>
                      </a:r>
                    </a:p>
                    <a:p>
                      <a:pPr>
                        <a:lnSpc>
                          <a:spcPct val="107000"/>
                        </a:lnSpc>
                        <a:spcAft>
                          <a:spcPts val="800"/>
                        </a:spcAft>
                        <a:tabLst>
                          <a:tab pos="733425" algn="l"/>
                        </a:tabLst>
                      </a:pP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dirty="0" smtClean="0">
                          <a:effectLst/>
                          <a:latin typeface="Times New Roman" panose="02020603050405020304" pitchFamily="18" charset="0"/>
                          <a:ea typeface="Calibri" panose="020F0502020204030204" pitchFamily="34" charset="0"/>
                          <a:cs typeface="Times New Roman" panose="02020603050405020304" pitchFamily="18" charset="0"/>
                        </a:rPr>
                        <a:t>Öğrenci tarafından kurumumuza dava açılması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349683"/>
                  </a:ext>
                </a:extLst>
              </a:tr>
              <a:tr h="236220">
                <a:tc>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056850"/>
                  </a:ext>
                </a:extLst>
              </a:tr>
              <a:tr h="233045">
                <a:tc>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513110"/>
                  </a:ext>
                </a:extLst>
              </a:tr>
              <a:tr h="236220">
                <a:tc>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067433"/>
                  </a:ext>
                </a:extLst>
              </a:tr>
              <a:tr h="233045">
                <a:tc>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213770"/>
                  </a:ext>
                </a:extLst>
              </a:tr>
              <a:tr h="1162050">
                <a:tc gridSpan="4">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HAZIRLAYAN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ONAYLAYAN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(Birim Amiri)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117805166"/>
                  </a:ext>
                </a:extLst>
              </a:tr>
            </a:tbl>
          </a:graphicData>
        </a:graphic>
      </p:graphicFrame>
    </p:spTree>
    <p:extLst>
      <p:ext uri="{BB962C8B-B14F-4D97-AF65-F5344CB8AC3E}">
        <p14:creationId xmlns:p14="http://schemas.microsoft.com/office/powerpoint/2010/main" val="1672093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56733656"/>
              </p:ext>
            </p:extLst>
          </p:nvPr>
        </p:nvGraphicFramePr>
        <p:xfrm>
          <a:off x="818635" y="1613798"/>
          <a:ext cx="10528237" cy="4167390"/>
        </p:xfrm>
        <a:graphic>
          <a:graphicData uri="http://schemas.openxmlformats.org/drawingml/2006/table">
            <a:tbl>
              <a:tblPr firstRow="1" firstCol="1" bandRow="1">
                <a:tableStyleId>{5C22544A-7EE6-4342-B048-85BDC9FD1C3A}</a:tableStyleId>
              </a:tblPr>
              <a:tblGrid>
                <a:gridCol w="2893465">
                  <a:extLst>
                    <a:ext uri="{9D8B030D-6E8A-4147-A177-3AD203B41FA5}">
                      <a16:colId xmlns:a16="http://schemas.microsoft.com/office/drawing/2014/main" val="1583015981"/>
                    </a:ext>
                  </a:extLst>
                </a:gridCol>
                <a:gridCol w="982251">
                  <a:extLst>
                    <a:ext uri="{9D8B030D-6E8A-4147-A177-3AD203B41FA5}">
                      <a16:colId xmlns:a16="http://schemas.microsoft.com/office/drawing/2014/main" val="1856328907"/>
                    </a:ext>
                  </a:extLst>
                </a:gridCol>
                <a:gridCol w="1157962">
                  <a:extLst>
                    <a:ext uri="{9D8B030D-6E8A-4147-A177-3AD203B41FA5}">
                      <a16:colId xmlns:a16="http://schemas.microsoft.com/office/drawing/2014/main" val="1987386645"/>
                    </a:ext>
                  </a:extLst>
                </a:gridCol>
                <a:gridCol w="2108528">
                  <a:extLst>
                    <a:ext uri="{9D8B030D-6E8A-4147-A177-3AD203B41FA5}">
                      <a16:colId xmlns:a16="http://schemas.microsoft.com/office/drawing/2014/main" val="337770755"/>
                    </a:ext>
                  </a:extLst>
                </a:gridCol>
                <a:gridCol w="3386031">
                  <a:extLst>
                    <a:ext uri="{9D8B030D-6E8A-4147-A177-3AD203B41FA5}">
                      <a16:colId xmlns:a16="http://schemas.microsoft.com/office/drawing/2014/main" val="3235396024"/>
                    </a:ext>
                  </a:extLst>
                </a:gridCol>
              </a:tblGrid>
              <a:tr h="747017">
                <a:tc>
                  <a:txBody>
                    <a:bodyPr/>
                    <a:lstStyle/>
                    <a:p>
                      <a:pPr algn="l">
                        <a:lnSpc>
                          <a:spcPct val="107000"/>
                        </a:lnSpc>
                        <a:spcAft>
                          <a:spcPts val="800"/>
                        </a:spcAft>
                      </a:pPr>
                      <a:r>
                        <a:rPr lang="tr-TR" sz="1100">
                          <a:effectLst/>
                        </a:rPr>
                        <a:t> </a:t>
                      </a:r>
                    </a:p>
                    <a:p>
                      <a:pPr algn="l">
                        <a:lnSpc>
                          <a:spcPct val="107000"/>
                        </a:lnSpc>
                        <a:spcAft>
                          <a:spcPts val="800"/>
                        </a:spcAft>
                      </a:pPr>
                      <a:r>
                        <a:rPr lang="tr-TR" sz="1100">
                          <a:effectLst/>
                        </a:rPr>
                        <a:t>Hassas Görevler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07000"/>
                        </a:lnSpc>
                        <a:spcAft>
                          <a:spcPts val="800"/>
                        </a:spcAft>
                      </a:pPr>
                      <a:r>
                        <a:rPr lang="tr-TR" sz="1100" dirty="0">
                          <a:effectLst/>
                        </a:rPr>
                        <a:t>Hassas </a:t>
                      </a:r>
                      <a:r>
                        <a:rPr lang="tr-TR" sz="1100" dirty="0" smtClean="0">
                          <a:effectLst/>
                        </a:rPr>
                        <a:t>ve</a:t>
                      </a:r>
                      <a:r>
                        <a:rPr lang="tr-TR" sz="1100" baseline="0" dirty="0" smtClean="0">
                          <a:effectLst/>
                        </a:rPr>
                        <a:t> </a:t>
                      </a:r>
                      <a:r>
                        <a:rPr lang="tr-TR" sz="1100" dirty="0" smtClean="0">
                          <a:effectLst/>
                        </a:rPr>
                        <a:t>Riskli Görevi </a:t>
                      </a:r>
                      <a:r>
                        <a:rPr lang="tr-TR" sz="1100" dirty="0">
                          <a:effectLst/>
                        </a:rPr>
                        <a:t>Olan Personel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tr-TR" sz="1100">
                          <a:effectLst/>
                        </a:rPr>
                        <a:t>Risk Düzeyi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tr-TR" sz="1100">
                          <a:effectLst/>
                        </a:rPr>
                        <a:t>Görevin Yerine Getirilmeme Sonucu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tr-TR" sz="1100" dirty="0">
                          <a:effectLst/>
                        </a:rPr>
                        <a:t>Prosedürü</a:t>
                      </a:r>
                    </a:p>
                    <a:p>
                      <a:pPr algn="ctr">
                        <a:lnSpc>
                          <a:spcPct val="107000"/>
                        </a:lnSpc>
                        <a:spcAft>
                          <a:spcPts val="800"/>
                        </a:spcAft>
                      </a:pPr>
                      <a:r>
                        <a:rPr lang="tr-TR" sz="1100" dirty="0">
                          <a:effectLst/>
                        </a:rPr>
                        <a:t>(Alınması Gereken Önlemler veya Kontroller)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994252352"/>
                  </a:ext>
                </a:extLst>
              </a:tr>
              <a:tr h="1410824">
                <a:tc>
                  <a:txBody>
                    <a:bodyPr/>
                    <a:lstStyle/>
                    <a:p>
                      <a:pPr marL="0" algn="l" defTabSz="914400" rtl="0" eaLnBrk="1" latinLnBrk="0" hangingPunct="1">
                        <a:lnSpc>
                          <a:spcPct val="107000"/>
                        </a:lnSpc>
                        <a:spcAft>
                          <a:spcPts val="0"/>
                        </a:spcAft>
                      </a:pPr>
                      <a:endParaRPr lang="tr-TR" sz="1100" b="1" kern="1200" dirty="0" smtClean="0">
                        <a:solidFill>
                          <a:schemeClr val="lt1"/>
                        </a:solidFill>
                        <a:effectLst/>
                        <a:latin typeface="+mn-lt"/>
                        <a:ea typeface="+mn-ea"/>
                        <a:cs typeface="+mn-cs"/>
                      </a:endParaRPr>
                    </a:p>
                    <a:p>
                      <a:pPr marL="0" algn="l" defTabSz="914400" rtl="0" eaLnBrk="1" latinLnBrk="0" hangingPunct="1">
                        <a:lnSpc>
                          <a:spcPct val="107000"/>
                        </a:lnSpc>
                        <a:spcAft>
                          <a:spcPts val="0"/>
                        </a:spcAft>
                      </a:pPr>
                      <a:endParaRPr lang="tr-TR" sz="1100" b="1" kern="1200" dirty="0" smtClean="0">
                        <a:solidFill>
                          <a:schemeClr val="lt1"/>
                        </a:solidFill>
                        <a:effectLst/>
                        <a:latin typeface="+mn-lt"/>
                        <a:ea typeface="+mn-ea"/>
                        <a:cs typeface="+mn-cs"/>
                      </a:endParaRPr>
                    </a:p>
                    <a:p>
                      <a:pPr marL="0" algn="l" defTabSz="914400" rtl="0" eaLnBrk="1" latinLnBrk="0" hangingPunct="1">
                        <a:lnSpc>
                          <a:spcPct val="107000"/>
                        </a:lnSpc>
                        <a:spcAft>
                          <a:spcPts val="0"/>
                        </a:spcAft>
                      </a:pPr>
                      <a:endParaRPr lang="tr-TR" sz="1100" b="1" kern="1200" dirty="0" smtClean="0">
                        <a:solidFill>
                          <a:schemeClr val="lt1"/>
                        </a:solidFill>
                        <a:effectLst/>
                        <a:latin typeface="+mn-lt"/>
                        <a:ea typeface="+mn-ea"/>
                        <a:cs typeface="+mn-cs"/>
                      </a:endParaRPr>
                    </a:p>
                    <a:p>
                      <a:pPr marL="0" algn="l" defTabSz="914400" rtl="0" eaLnBrk="1" latinLnBrk="0" hangingPunct="1">
                        <a:lnSpc>
                          <a:spcPct val="107000"/>
                        </a:lnSpc>
                        <a:spcAft>
                          <a:spcPts val="0"/>
                        </a:spcAft>
                      </a:pPr>
                      <a:r>
                        <a:rPr lang="tr-TR" sz="1100" b="1" kern="1200" dirty="0" smtClean="0">
                          <a:solidFill>
                            <a:schemeClr val="lt1"/>
                          </a:solidFill>
                          <a:effectLst/>
                          <a:latin typeface="+mn-lt"/>
                          <a:ea typeface="+mn-ea"/>
                          <a:cs typeface="+mn-cs"/>
                        </a:rPr>
                        <a:t>Öğrenci Bilgilerinin Gizli Tutulması</a:t>
                      </a:r>
                      <a:endParaRPr lang="tr-TR" sz="1100" b="1" kern="1200" dirty="0">
                        <a:solidFill>
                          <a:schemeClr val="lt1"/>
                        </a:solidFill>
                        <a:effectLst/>
                        <a:latin typeface="+mn-lt"/>
                        <a:ea typeface="+mn-ea"/>
                        <a:cs typeface="+mn-cs"/>
                      </a:endParaRPr>
                    </a:p>
                  </a:txBody>
                  <a:tcPr marL="68580" marR="68580" marT="9525" marB="0"/>
                </a:tc>
                <a:tc>
                  <a:txBody>
                    <a:bodyPr/>
                    <a:lstStyle/>
                    <a:p>
                      <a:pPr algn="l">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07000"/>
                        </a:lnSpc>
                        <a:spcAft>
                          <a:spcPts val="600"/>
                        </a:spcAft>
                      </a:pPr>
                      <a:r>
                        <a:rPr lang="tr-TR" sz="1100">
                          <a:effectLst/>
                        </a:rPr>
                        <a:t>Yüksek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Telafisi Güç Sorunlara Sebebiyet Verme,</a:t>
                      </a:r>
                      <a:endParaRPr lang="tr-TR"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Öğrenci Hak Kaybı,</a:t>
                      </a:r>
                      <a:endParaRPr lang="tr-TR"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Bilgi ve Belgeleri Yetkisiz Kişilerin Görmesi,</a:t>
                      </a:r>
                      <a:endParaRPr lang="tr-TR"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Kurumun İtibar Kaybı,</a:t>
                      </a:r>
                      <a:endParaRPr lang="tr-TR"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İdari İşlem Konusu Olması,</a:t>
                      </a:r>
                      <a:endParaRPr lang="tr-TR"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Adli İşlem Konusu Olması.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07000"/>
                        </a:lnSpc>
                        <a:spcAft>
                          <a:spcPts val="800"/>
                        </a:spcAft>
                      </a:pPr>
                      <a:r>
                        <a:rPr lang="tr-TR" sz="11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Öğrenci bilgilerinin gizli tutulmasına ilişkin broşürlerin hazırlanması,</a:t>
                      </a:r>
                    </a:p>
                    <a:p>
                      <a:pPr algn="l">
                        <a:lnSpc>
                          <a:spcPct val="107000"/>
                        </a:lnSpc>
                        <a:spcAft>
                          <a:spcPts val="800"/>
                        </a:spcAft>
                      </a:pPr>
                      <a:r>
                        <a:rPr lang="tr-TR" sz="11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Eğitimler Verilmesi</a:t>
                      </a:r>
                      <a:endParaRPr lang="tr-TR" sz="11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867533122"/>
                  </a:ext>
                </a:extLst>
              </a:tr>
              <a:tr h="749916">
                <a:tc>
                  <a:txBody>
                    <a:bodyPr/>
                    <a:lstStyle/>
                    <a:p>
                      <a:pPr algn="l">
                        <a:lnSpc>
                          <a:spcPct val="107000"/>
                        </a:lnSpc>
                        <a:spcAft>
                          <a:spcPts val="600"/>
                        </a:spcAft>
                      </a:pPr>
                      <a:r>
                        <a:rPr lang="tr-TR" sz="1100" b="1" kern="1200" dirty="0" smtClean="0">
                          <a:solidFill>
                            <a:schemeClr val="lt1"/>
                          </a:solidFill>
                          <a:effectLst/>
                          <a:latin typeface="+mn-lt"/>
                          <a:ea typeface="+mn-ea"/>
                          <a:cs typeface="+mn-cs"/>
                        </a:rPr>
                        <a:t>Yasal Süresinde ve Mevzuata Uygun İlgili Raporların  ( İç Kontrol, Faaliyet, İç Değerlendirme </a:t>
                      </a:r>
                      <a:r>
                        <a:rPr lang="tr-TR" sz="1100" b="1" kern="1200" dirty="0" err="1" smtClean="0">
                          <a:solidFill>
                            <a:schemeClr val="lt1"/>
                          </a:solidFill>
                          <a:effectLst/>
                          <a:latin typeface="+mn-lt"/>
                          <a:ea typeface="+mn-ea"/>
                          <a:cs typeface="+mn-cs"/>
                        </a:rPr>
                        <a:t>v.b</a:t>
                      </a:r>
                      <a:r>
                        <a:rPr lang="tr-TR" sz="1100" b="1" kern="1200" dirty="0" smtClean="0">
                          <a:solidFill>
                            <a:schemeClr val="lt1"/>
                          </a:solidFill>
                          <a:effectLst/>
                          <a:latin typeface="+mn-lt"/>
                          <a:ea typeface="+mn-ea"/>
                          <a:cs typeface="+mn-cs"/>
                        </a:rPr>
                        <a:t>) Hazırlanması ve Yayınlanması </a:t>
                      </a:r>
                      <a:endParaRPr lang="tr-TR" sz="1100" b="1" kern="1200" dirty="0">
                        <a:solidFill>
                          <a:schemeClr val="lt1"/>
                        </a:solidFill>
                        <a:effectLst/>
                        <a:latin typeface="+mn-lt"/>
                        <a:ea typeface="+mn-ea"/>
                        <a:cs typeface="+mn-cs"/>
                      </a:endParaRPr>
                    </a:p>
                  </a:txBody>
                  <a:tcPr marL="68580" marR="68580" marT="9525" marB="0"/>
                </a:tc>
                <a:tc>
                  <a:txBody>
                    <a:bodyPr/>
                    <a:lstStyle/>
                    <a:p>
                      <a:pPr algn="l">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07000"/>
                        </a:lnSpc>
                        <a:spcAft>
                          <a:spcPts val="600"/>
                        </a:spcAft>
                      </a:pPr>
                      <a:r>
                        <a:rPr lang="tr-TR" sz="1100" dirty="0">
                          <a:effectLst/>
                        </a:rPr>
                        <a:t>Yüksek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İdari İşlerin Aksaması,</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Dış Denetimde Sorgu Konusu Olması,</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Kurumsal İtibar Kaybı Yaşanması.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Eğitimler Verilmesi</a:t>
                      </a:r>
                    </a:p>
                    <a:p>
                      <a:pPr algn="l">
                        <a:spcAft>
                          <a:spcPts val="0"/>
                        </a:spcAft>
                      </a:pPr>
                      <a:r>
                        <a:rPr lang="tr-TR" sz="11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Broşür Hazırlanması</a:t>
                      </a:r>
                    </a:p>
                    <a:p>
                      <a:pPr algn="l">
                        <a:spcAft>
                          <a:spcPts val="0"/>
                        </a:spcAft>
                      </a:pPr>
                      <a:endParaRPr lang="tr-TR" sz="11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214054233"/>
                  </a:ext>
                </a:extLst>
              </a:tr>
              <a:tr h="1237579">
                <a:tc>
                  <a:txBody>
                    <a:bodyPr/>
                    <a:lstStyle/>
                    <a:p>
                      <a:pPr algn="l">
                        <a:lnSpc>
                          <a:spcPct val="107000"/>
                        </a:lnSpc>
                        <a:spcAft>
                          <a:spcPts val="600"/>
                        </a:spcAft>
                      </a:pPr>
                      <a:r>
                        <a:rPr lang="tr-TR" sz="1100" b="1" kern="1200" dirty="0" smtClean="0">
                          <a:solidFill>
                            <a:schemeClr val="lt1"/>
                          </a:solidFill>
                          <a:effectLst/>
                          <a:latin typeface="+mn-lt"/>
                          <a:ea typeface="+mn-ea"/>
                          <a:cs typeface="+mn-cs"/>
                        </a:rPr>
                        <a:t>Personelin SGK İşe Giriş-İşten Ayrılış Bildirgelerinin Zamanında Hazırlanması,  SGK Primlerinin Eksiksiz ve Zamanında Bildirilmesi ve Ödenmesine İlişkin Takip edilmesi</a:t>
                      </a:r>
                      <a:endParaRPr lang="tr-TR" sz="1100" b="1" kern="1200" dirty="0">
                        <a:solidFill>
                          <a:schemeClr val="lt1"/>
                        </a:solidFill>
                        <a:effectLst/>
                        <a:latin typeface="+mn-lt"/>
                        <a:ea typeface="+mn-ea"/>
                        <a:cs typeface="+mn-cs"/>
                      </a:endParaRPr>
                    </a:p>
                  </a:txBody>
                  <a:tcPr marL="68580" marR="68580" marT="9525" marB="0"/>
                </a:tc>
                <a:tc>
                  <a:txBody>
                    <a:bodyPr/>
                    <a:lstStyle/>
                    <a:p>
                      <a:pPr algn="l">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07000"/>
                        </a:lnSpc>
                        <a:spcAft>
                          <a:spcPts val="600"/>
                        </a:spcAft>
                      </a:pPr>
                      <a:r>
                        <a:rPr lang="tr-TR" sz="1100">
                          <a:effectLst/>
                        </a:rPr>
                        <a:t>Yüksek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Kamu Zararı,</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Kişi Zararı,</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Cezai veya İdari Soruşturma Konusu Olması,</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Sayıştay Sorgusuna Sebep Olması.</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Eğitim verilmesi</a:t>
                      </a:r>
                    </a:p>
                    <a:p>
                      <a:pPr algn="l">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SGK ile ilgili değişiklerin ilgili personel duyurulması</a:t>
                      </a:r>
                    </a:p>
                    <a:p>
                      <a:pPr algn="l">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655567355"/>
                  </a:ext>
                </a:extLst>
              </a:tr>
            </a:tbl>
          </a:graphicData>
        </a:graphic>
      </p:graphicFrame>
    </p:spTree>
    <p:extLst>
      <p:ext uri="{BB962C8B-B14F-4D97-AF65-F5344CB8AC3E}">
        <p14:creationId xmlns:p14="http://schemas.microsoft.com/office/powerpoint/2010/main" val="187807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C00000"/>
                </a:solidFill>
              </a:rPr>
              <a:t>HASSAS GÖREVLERDE ALINACAK ÖNLEMLER </a:t>
            </a:r>
          </a:p>
        </p:txBody>
      </p:sp>
      <p:sp>
        <p:nvSpPr>
          <p:cNvPr id="3" name="İçerik Yer Tutucusu 2"/>
          <p:cNvSpPr>
            <a:spLocks noGrp="1"/>
          </p:cNvSpPr>
          <p:nvPr>
            <p:ph idx="1"/>
          </p:nvPr>
        </p:nvSpPr>
        <p:spPr/>
        <p:txBody>
          <a:bodyPr/>
          <a:lstStyle/>
          <a:p>
            <a:pPr marL="0" indent="0" algn="just">
              <a:buNone/>
            </a:pPr>
            <a:r>
              <a:rPr lang="tr-TR" dirty="0"/>
              <a:t>Birimler kendi iş ve işlemlerinden hangilerinin hassas görev olduğuna karar verdikten ve hassas görev olmamasına rağmen risk barındıran görevlerde riskler belirlendikten sonra risklerine göre oluşabilecek aksaklıkları tespit eder ve bu aksaklıkların önlenebilmesi veya en aza indirilebilmesi için önlemler almaya karar verirler</a:t>
            </a:r>
          </a:p>
          <a:p>
            <a:pPr marL="0" indent="0" algn="just">
              <a:buNone/>
            </a:pPr>
            <a:endParaRPr lang="tr-TR" dirty="0" smtClean="0"/>
          </a:p>
          <a:p>
            <a:pPr marL="0" indent="0" algn="just">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2747" y="548623"/>
            <a:ext cx="2275566" cy="151869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671" y="4623816"/>
            <a:ext cx="1934787" cy="1288830"/>
          </a:xfrm>
          <a:prstGeom prst="rect">
            <a:avLst/>
          </a:prstGeom>
        </p:spPr>
      </p:pic>
    </p:spTree>
    <p:extLst>
      <p:ext uri="{BB962C8B-B14F-4D97-AF65-F5344CB8AC3E}">
        <p14:creationId xmlns:p14="http://schemas.microsoft.com/office/powerpoint/2010/main" val="277590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solidFill>
                  <a:srgbClr val="C00000"/>
                </a:solidFill>
              </a:rPr>
              <a:t>RİSKLERE İLİŞKİN ALINACAK </a:t>
            </a:r>
            <a:r>
              <a:rPr lang="tr-TR" sz="3600" b="1" dirty="0">
                <a:solidFill>
                  <a:srgbClr val="C00000"/>
                </a:solidFill>
              </a:rPr>
              <a:t>ÖNLEMLER </a:t>
            </a:r>
            <a:endParaRPr lang="tr-TR" sz="3600" dirty="0"/>
          </a:p>
        </p:txBody>
      </p:sp>
      <p:sp>
        <p:nvSpPr>
          <p:cNvPr id="3" name="İçerik Yer Tutucusu 2"/>
          <p:cNvSpPr>
            <a:spLocks noGrp="1"/>
          </p:cNvSpPr>
          <p:nvPr>
            <p:ph idx="1"/>
          </p:nvPr>
        </p:nvSpPr>
        <p:spPr>
          <a:xfrm>
            <a:off x="1694411" y="1468177"/>
            <a:ext cx="9195262" cy="5049001"/>
          </a:xfrm>
        </p:spPr>
        <p:txBody>
          <a:bodyPr>
            <a:normAutofit/>
          </a:bodyPr>
          <a:lstStyle/>
          <a:p>
            <a:pPr algn="just">
              <a:buFont typeface="Wingdings" panose="05000000000000000000" pitchFamily="2" charset="2"/>
              <a:buChar char="ü"/>
            </a:pPr>
            <a:r>
              <a:rPr lang="tr-TR" sz="2400" dirty="0"/>
              <a:t>Hata, israf ve usulsüzlük riskini azaltmak için sorumluluklar farklı kişiler arasında dağıtılabilir. </a:t>
            </a:r>
            <a:endParaRPr lang="tr-TR" sz="2400" dirty="0" smtClean="0"/>
          </a:p>
          <a:p>
            <a:pPr algn="just">
              <a:buFont typeface="Wingdings" panose="05000000000000000000" pitchFamily="2" charset="2"/>
              <a:buChar char="ü"/>
            </a:pPr>
            <a:r>
              <a:rPr lang="tr-TR" sz="2400" dirty="0" smtClean="0"/>
              <a:t> Hassas </a:t>
            </a:r>
            <a:r>
              <a:rPr lang="tr-TR" sz="2400" dirty="0"/>
              <a:t>görevi yürüten personel periyodik aralıklarla denetimlere tabi tutulabilir. </a:t>
            </a:r>
          </a:p>
          <a:p>
            <a:pPr algn="just">
              <a:buFont typeface="Wingdings" panose="05000000000000000000" pitchFamily="2" charset="2"/>
              <a:buChar char="ü"/>
            </a:pPr>
            <a:r>
              <a:rPr lang="tr-TR" sz="2400" dirty="0" smtClean="0"/>
              <a:t>Kurumun </a:t>
            </a:r>
            <a:r>
              <a:rPr lang="tr-TR" sz="2400" dirty="0"/>
              <a:t>ana faaliyet alanında yer alan ve ileri derecede teknik uzmanlık (tecrübe veya ihtisaslaşma) gerektiren işlerin bir veya birkaç kişi tarafından yapılması yerine bu görevlerde çalışacak personel sayısı arttırılabilir. </a:t>
            </a:r>
            <a:endParaRPr lang="tr-TR" sz="2400" dirty="0" smtClean="0"/>
          </a:p>
          <a:p>
            <a:pPr algn="just">
              <a:buFont typeface="Wingdings" panose="05000000000000000000" pitchFamily="2" charset="2"/>
              <a:buChar char="ü"/>
            </a:pPr>
            <a:r>
              <a:rPr lang="tr-TR" sz="2400" dirty="0" smtClean="0"/>
              <a:t> </a:t>
            </a:r>
            <a:r>
              <a:rPr lang="tr-TR" sz="2400" dirty="0"/>
              <a:t>Hassas görevi yürüten personelin yetkileri paylaştırılabilir. </a:t>
            </a:r>
            <a:endParaRPr lang="tr-TR" sz="2400" dirty="0" smtClean="0"/>
          </a:p>
          <a:p>
            <a:pPr algn="just">
              <a:buFont typeface="Wingdings" panose="05000000000000000000" pitchFamily="2" charset="2"/>
              <a:buChar char="ü"/>
            </a:pPr>
            <a:r>
              <a:rPr lang="tr-TR" sz="2400" dirty="0" smtClean="0"/>
              <a:t> </a:t>
            </a:r>
            <a:r>
              <a:rPr lang="tr-TR" sz="2400" dirty="0"/>
              <a:t>Hassas görevi yürüten personel görev alanıyla ilgili periyodik eğitimlere tabi tutulabilir.  </a:t>
            </a:r>
            <a:endParaRPr lang="tr-TR" sz="2400" dirty="0" smtClean="0"/>
          </a:p>
          <a:p>
            <a:pPr algn="just">
              <a:buFont typeface="Wingdings" panose="05000000000000000000" pitchFamily="2" charset="2"/>
              <a:buChar char="ü"/>
            </a:pPr>
            <a:r>
              <a:rPr lang="tr-TR" sz="2400" dirty="0" smtClean="0"/>
              <a:t>Hassas </a:t>
            </a:r>
            <a:r>
              <a:rPr lang="tr-TR" sz="2400" dirty="0"/>
              <a:t>görevi yürüten personelin aynı görevde uzun süreli çalıştırılmaması amacıyla gerekli hallerde rotasyon uygulanabilir. </a:t>
            </a:r>
          </a:p>
        </p:txBody>
      </p:sp>
      <p:sp>
        <p:nvSpPr>
          <p:cNvPr id="4" name="Metin kutusu 3"/>
          <p:cNvSpPr txBox="1"/>
          <p:nvPr/>
        </p:nvSpPr>
        <p:spPr>
          <a:xfrm rot="16200000">
            <a:off x="-768389" y="3067396"/>
            <a:ext cx="3575018" cy="1015663"/>
          </a:xfrm>
          <a:prstGeom prst="rect">
            <a:avLst/>
          </a:prstGeom>
          <a:noFill/>
        </p:spPr>
        <p:txBody>
          <a:bodyPr wrap="none" rtlCol="0">
            <a:spAutoFit/>
          </a:bodyPr>
          <a:lstStyle/>
          <a:p>
            <a:r>
              <a:rPr lang="tr-TR" sz="6000" b="1" dirty="0" smtClean="0">
                <a:solidFill>
                  <a:srgbClr val="FF0000"/>
                </a:solidFill>
              </a:rPr>
              <a:t>ÖRNEKLER</a:t>
            </a:r>
            <a:endParaRPr lang="tr-TR" sz="6000" b="1" dirty="0">
              <a:solidFill>
                <a:srgbClr val="FF0000"/>
              </a:solidFill>
            </a:endParaRP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26182" t="8363" r="25341" b="20243"/>
          <a:stretch/>
        </p:blipFill>
        <p:spPr>
          <a:xfrm>
            <a:off x="9651075" y="146453"/>
            <a:ext cx="1595493" cy="1321724"/>
          </a:xfrm>
          <a:prstGeom prst="rect">
            <a:avLst/>
          </a:prstGeom>
        </p:spPr>
      </p:pic>
    </p:spTree>
    <p:extLst>
      <p:ext uri="{BB962C8B-B14F-4D97-AF65-F5344CB8AC3E}">
        <p14:creationId xmlns:p14="http://schemas.microsoft.com/office/powerpoint/2010/main" val="196268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Risk ve Risk Yönetimi</a:t>
            </a:r>
            <a:endParaRPr lang="tr-TR" b="1" dirty="0"/>
          </a:p>
        </p:txBody>
      </p:sp>
      <p:sp>
        <p:nvSpPr>
          <p:cNvPr id="3" name="İçerik Yer Tutucusu 2"/>
          <p:cNvSpPr>
            <a:spLocks noGrp="1"/>
          </p:cNvSpPr>
          <p:nvPr>
            <p:ph idx="1"/>
          </p:nvPr>
        </p:nvSpPr>
        <p:spPr/>
        <p:txBody>
          <a:bodyPr/>
          <a:lstStyle/>
          <a:p>
            <a:pPr marL="0" indent="0" algn="just">
              <a:buNone/>
            </a:pPr>
            <a:r>
              <a:rPr lang="tr-TR" b="1" dirty="0"/>
              <a:t>Risk; </a:t>
            </a:r>
            <a:r>
              <a:rPr lang="tr-TR" dirty="0"/>
              <a:t>Amaç ve hedeflerin gerçekleşmesini olumsuz etkileyebileceği değerlendirilen olay veya </a:t>
            </a:r>
            <a:r>
              <a:rPr lang="tr-TR" dirty="0" smtClean="0"/>
              <a:t>durumları ifade eder.</a:t>
            </a:r>
          </a:p>
          <a:p>
            <a:pPr marL="0" indent="0" algn="just">
              <a:buNone/>
            </a:pPr>
            <a:r>
              <a:rPr lang="tr-TR" b="1" dirty="0" smtClean="0"/>
              <a:t>Risk Yönetimi; </a:t>
            </a:r>
            <a:r>
              <a:rPr lang="tr-TR" dirty="0" smtClean="0"/>
              <a:t>Gerçekleşme </a:t>
            </a:r>
            <a:r>
              <a:rPr lang="tr-TR" dirty="0"/>
              <a:t>olasılığı olan ve gerçekleştiğinde idarenin amaç ve hedeflerine ulaşmasını etkileyebileceği değerlendirilen olay ya da durumların tanımlanması, değerlendirilmesi ve bunlara uygun cevapların verilmesi ile bu temelde yürütülen tüm </a:t>
            </a:r>
            <a:r>
              <a:rPr lang="tr-TR" dirty="0" smtClean="0"/>
              <a:t>faaliyetleri ifade eder.</a:t>
            </a:r>
          </a:p>
          <a:p>
            <a:pPr marL="0" indent="0">
              <a:buNone/>
            </a:pPr>
            <a:r>
              <a:rPr lang="tr-TR" dirty="0" smtClean="0"/>
              <a:t>Üniversitemiz Risk Belirleme kapsamındaki riskler; Stratejik Riskler, Hassas Görevlere İlişkin Riskler ve Faaliyet Riskleri </a:t>
            </a:r>
            <a:endParaRPr lang="tr-TR" dirty="0"/>
          </a:p>
        </p:txBody>
      </p:sp>
    </p:spTree>
    <p:extLst>
      <p:ext uri="{BB962C8B-B14F-4D97-AF65-F5344CB8AC3E}">
        <p14:creationId xmlns:p14="http://schemas.microsoft.com/office/powerpoint/2010/main" val="77492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845140701"/>
              </p:ext>
            </p:extLst>
          </p:nvPr>
        </p:nvGraphicFramePr>
        <p:xfrm>
          <a:off x="1392439" y="869820"/>
          <a:ext cx="9008110" cy="876300"/>
        </p:xfrm>
        <a:graphic>
          <a:graphicData uri="http://schemas.openxmlformats.org/drawingml/2006/table">
            <a:tbl>
              <a:tblPr firstRow="1" firstCol="1" bandRow="1" bandCol="1"/>
              <a:tblGrid>
                <a:gridCol w="903605">
                  <a:extLst>
                    <a:ext uri="{9D8B030D-6E8A-4147-A177-3AD203B41FA5}">
                      <a16:colId xmlns:a16="http://schemas.microsoft.com/office/drawing/2014/main" val="290719715"/>
                    </a:ext>
                  </a:extLst>
                </a:gridCol>
                <a:gridCol w="6390640">
                  <a:extLst>
                    <a:ext uri="{9D8B030D-6E8A-4147-A177-3AD203B41FA5}">
                      <a16:colId xmlns:a16="http://schemas.microsoft.com/office/drawing/2014/main" val="12501420"/>
                    </a:ext>
                  </a:extLst>
                </a:gridCol>
                <a:gridCol w="903605">
                  <a:extLst>
                    <a:ext uri="{9D8B030D-6E8A-4147-A177-3AD203B41FA5}">
                      <a16:colId xmlns:a16="http://schemas.microsoft.com/office/drawing/2014/main" val="860796695"/>
                    </a:ext>
                  </a:extLst>
                </a:gridCol>
                <a:gridCol w="810260">
                  <a:extLst>
                    <a:ext uri="{9D8B030D-6E8A-4147-A177-3AD203B41FA5}">
                      <a16:colId xmlns:a16="http://schemas.microsoft.com/office/drawing/2014/main" val="1981707553"/>
                    </a:ext>
                  </a:extLst>
                </a:gridCol>
              </a:tblGrid>
              <a:tr h="175260">
                <a:tc rowSpan="5">
                  <a:txBody>
                    <a:bodyPr/>
                    <a:lstStyle/>
                    <a:p>
                      <a:pPr algn="ctr">
                        <a:lnSpc>
                          <a:spcPct val="107000"/>
                        </a:lnSpc>
                        <a:spcAft>
                          <a:spcPts val="800"/>
                        </a:spcAft>
                      </a:pPr>
                      <a:endParaRPr lang="tr-T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tr-TR" sz="1400" b="1">
                          <a:effectLst/>
                          <a:latin typeface="Times New Roman" panose="02020603050405020304" pitchFamily="18" charset="0"/>
                          <a:ea typeface="Calibri" panose="020F0502020204030204" pitchFamily="34" charset="0"/>
                          <a:cs typeface="Times New Roman" panose="02020603050405020304" pitchFamily="18" charset="0"/>
                        </a:rPr>
                        <a:t>HASSAS GÖREV RİSKLERİNE İLİŞKİN TEDBİRLER ENVANTERİ</a:t>
                      </a:r>
                      <a:r>
                        <a:rPr lang="tr-TR" sz="1400" b="1">
                          <a:effectLst/>
                          <a:latin typeface="Times New Roman" panose="02020603050405020304" pitchFamily="18" charset="0"/>
                          <a:ea typeface="Times New Roman" panose="02020603050405020304" pitchFamily="18" charset="0"/>
                          <a:cs typeface="Times New Roman" panose="02020603050405020304" pitchFamily="18" charset="0"/>
                        </a:rPr>
                        <a:t>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SGD.FR.013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502908"/>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20.01.2020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585123"/>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453313"/>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938517"/>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Sayfa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493268"/>
                  </a:ext>
                </a:extLst>
              </a:tr>
            </a:tbl>
          </a:graphicData>
        </a:graphic>
      </p:graphicFrame>
      <p:pic>
        <p:nvPicPr>
          <p:cNvPr id="3074"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757" y="870614"/>
            <a:ext cx="790575" cy="781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3640071757"/>
              </p:ext>
            </p:extLst>
          </p:nvPr>
        </p:nvGraphicFramePr>
        <p:xfrm>
          <a:off x="1330036" y="2215356"/>
          <a:ext cx="9070512" cy="3571875"/>
        </p:xfrm>
        <a:graphic>
          <a:graphicData uri="http://schemas.openxmlformats.org/drawingml/2006/table">
            <a:tbl>
              <a:tblPr firstRow="1" firstCol="1" bandRow="1"/>
              <a:tblGrid>
                <a:gridCol w="2784445">
                  <a:extLst>
                    <a:ext uri="{9D8B030D-6E8A-4147-A177-3AD203B41FA5}">
                      <a16:colId xmlns:a16="http://schemas.microsoft.com/office/drawing/2014/main" val="3131629208"/>
                    </a:ext>
                  </a:extLst>
                </a:gridCol>
                <a:gridCol w="1256960">
                  <a:extLst>
                    <a:ext uri="{9D8B030D-6E8A-4147-A177-3AD203B41FA5}">
                      <a16:colId xmlns:a16="http://schemas.microsoft.com/office/drawing/2014/main" val="2467990405"/>
                    </a:ext>
                  </a:extLst>
                </a:gridCol>
                <a:gridCol w="898372">
                  <a:extLst>
                    <a:ext uri="{9D8B030D-6E8A-4147-A177-3AD203B41FA5}">
                      <a16:colId xmlns:a16="http://schemas.microsoft.com/office/drawing/2014/main" val="206878752"/>
                    </a:ext>
                  </a:extLst>
                </a:gridCol>
                <a:gridCol w="1886073">
                  <a:extLst>
                    <a:ext uri="{9D8B030D-6E8A-4147-A177-3AD203B41FA5}">
                      <a16:colId xmlns:a16="http://schemas.microsoft.com/office/drawing/2014/main" val="1594618783"/>
                    </a:ext>
                  </a:extLst>
                </a:gridCol>
                <a:gridCol w="2244662">
                  <a:extLst>
                    <a:ext uri="{9D8B030D-6E8A-4147-A177-3AD203B41FA5}">
                      <a16:colId xmlns:a16="http://schemas.microsoft.com/office/drawing/2014/main" val="1350069446"/>
                    </a:ext>
                  </a:extLst>
                </a:gridCol>
              </a:tblGrid>
              <a:tr h="233045">
                <a:tc gridSpan="5">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14440268"/>
                  </a:ext>
                </a:extLst>
              </a:tr>
              <a:tr h="473075">
                <a:tc>
                  <a:txBody>
                    <a:bodyPr/>
                    <a:lstStyle/>
                    <a:p>
                      <a:pPr algn="ct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Hassas Görevler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Hassas Görevi Olan Personel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 Düzeyi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Görevin Yerine Getirilmeme Sonucu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Prosedürü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(Alınması Gereken Önlemler veya Kontroller)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32565"/>
                  </a:ext>
                </a:extLst>
              </a:tr>
              <a:tr h="271145">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422496"/>
                  </a:ext>
                </a:extLst>
              </a:tr>
              <a:tr h="236220">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672551"/>
                  </a:ext>
                </a:extLst>
              </a:tr>
              <a:tr h="153670">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373055"/>
                  </a:ext>
                </a:extLst>
              </a:tr>
              <a:tr h="236220">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733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572817"/>
                  </a:ext>
                </a:extLst>
              </a:tr>
              <a:tr h="962025">
                <a:tc gridSpan="4">
                  <a:txBody>
                    <a:bodyPr/>
                    <a:lstStyle/>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HAZIRLAYAN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ONAYLAYAN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33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(Birim Amiri)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648413"/>
                  </a:ext>
                </a:extLst>
              </a:tr>
            </a:tbl>
          </a:graphicData>
        </a:graphic>
      </p:graphicFrame>
      <p:pic>
        <p:nvPicPr>
          <p:cNvPr id="3073"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905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72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798222572"/>
              </p:ext>
            </p:extLst>
          </p:nvPr>
        </p:nvGraphicFramePr>
        <p:xfrm>
          <a:off x="1458942" y="861508"/>
          <a:ext cx="9008110" cy="876300"/>
        </p:xfrm>
        <a:graphic>
          <a:graphicData uri="http://schemas.openxmlformats.org/drawingml/2006/table">
            <a:tbl>
              <a:tblPr firstRow="1" firstCol="1" bandRow="1" bandCol="1"/>
              <a:tblGrid>
                <a:gridCol w="903605">
                  <a:extLst>
                    <a:ext uri="{9D8B030D-6E8A-4147-A177-3AD203B41FA5}">
                      <a16:colId xmlns:a16="http://schemas.microsoft.com/office/drawing/2014/main" val="924894901"/>
                    </a:ext>
                  </a:extLst>
                </a:gridCol>
                <a:gridCol w="6390640">
                  <a:extLst>
                    <a:ext uri="{9D8B030D-6E8A-4147-A177-3AD203B41FA5}">
                      <a16:colId xmlns:a16="http://schemas.microsoft.com/office/drawing/2014/main" val="2531767281"/>
                    </a:ext>
                  </a:extLst>
                </a:gridCol>
                <a:gridCol w="903605">
                  <a:extLst>
                    <a:ext uri="{9D8B030D-6E8A-4147-A177-3AD203B41FA5}">
                      <a16:colId xmlns:a16="http://schemas.microsoft.com/office/drawing/2014/main" val="3970945084"/>
                    </a:ext>
                  </a:extLst>
                </a:gridCol>
                <a:gridCol w="810260">
                  <a:extLst>
                    <a:ext uri="{9D8B030D-6E8A-4147-A177-3AD203B41FA5}">
                      <a16:colId xmlns:a16="http://schemas.microsoft.com/office/drawing/2014/main" val="4030588213"/>
                    </a:ext>
                  </a:extLst>
                </a:gridCol>
              </a:tblGrid>
              <a:tr h="175260">
                <a:tc rowSpan="5">
                  <a:txBody>
                    <a:bodyPr/>
                    <a:lstStyle/>
                    <a:p>
                      <a:pPr algn="ctr">
                        <a:lnSpc>
                          <a:spcPct val="107000"/>
                        </a:lnSpc>
                        <a:spcAft>
                          <a:spcPts val="800"/>
                        </a:spcAft>
                      </a:pPr>
                      <a:endParaRPr lang="tr-T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 BELİRLEME VE DEĞERLENDİRME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SGD.FR.015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848596"/>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20.01.2020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310585"/>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650052"/>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869955"/>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Sayfa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675143"/>
                  </a:ext>
                </a:extLst>
              </a:tr>
            </a:tbl>
          </a:graphicData>
        </a:graphic>
      </p:graphicFrame>
      <p:pic>
        <p:nvPicPr>
          <p:cNvPr id="5122"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260" y="862302"/>
            <a:ext cx="790575" cy="781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4190618891"/>
              </p:ext>
            </p:extLst>
          </p:nvPr>
        </p:nvGraphicFramePr>
        <p:xfrm>
          <a:off x="1458941" y="2591858"/>
          <a:ext cx="9008110" cy="2866971"/>
        </p:xfrm>
        <a:graphic>
          <a:graphicData uri="http://schemas.openxmlformats.org/drawingml/2006/table">
            <a:tbl>
              <a:tblPr firstRow="1" firstCol="1" bandRow="1"/>
              <a:tblGrid>
                <a:gridCol w="579397">
                  <a:extLst>
                    <a:ext uri="{9D8B030D-6E8A-4147-A177-3AD203B41FA5}">
                      <a16:colId xmlns:a16="http://schemas.microsoft.com/office/drawing/2014/main" val="3642499497"/>
                    </a:ext>
                  </a:extLst>
                </a:gridCol>
                <a:gridCol w="1512533">
                  <a:extLst>
                    <a:ext uri="{9D8B030D-6E8A-4147-A177-3AD203B41FA5}">
                      <a16:colId xmlns:a16="http://schemas.microsoft.com/office/drawing/2014/main" val="3834758933"/>
                    </a:ext>
                  </a:extLst>
                </a:gridCol>
                <a:gridCol w="1512533">
                  <a:extLst>
                    <a:ext uri="{9D8B030D-6E8A-4147-A177-3AD203B41FA5}">
                      <a16:colId xmlns:a16="http://schemas.microsoft.com/office/drawing/2014/main" val="1066994998"/>
                    </a:ext>
                  </a:extLst>
                </a:gridCol>
                <a:gridCol w="360345">
                  <a:extLst>
                    <a:ext uri="{9D8B030D-6E8A-4147-A177-3AD203B41FA5}">
                      <a16:colId xmlns:a16="http://schemas.microsoft.com/office/drawing/2014/main" val="838343324"/>
                    </a:ext>
                  </a:extLst>
                </a:gridCol>
                <a:gridCol w="360345">
                  <a:extLst>
                    <a:ext uri="{9D8B030D-6E8A-4147-A177-3AD203B41FA5}">
                      <a16:colId xmlns:a16="http://schemas.microsoft.com/office/drawing/2014/main" val="3281393214"/>
                    </a:ext>
                  </a:extLst>
                </a:gridCol>
                <a:gridCol w="648519">
                  <a:extLst>
                    <a:ext uri="{9D8B030D-6E8A-4147-A177-3AD203B41FA5}">
                      <a16:colId xmlns:a16="http://schemas.microsoft.com/office/drawing/2014/main" val="918497071"/>
                    </a:ext>
                  </a:extLst>
                </a:gridCol>
                <a:gridCol w="648519">
                  <a:extLst>
                    <a:ext uri="{9D8B030D-6E8A-4147-A177-3AD203B41FA5}">
                      <a16:colId xmlns:a16="http://schemas.microsoft.com/office/drawing/2014/main" val="1048326277"/>
                    </a:ext>
                  </a:extLst>
                </a:gridCol>
                <a:gridCol w="360345">
                  <a:extLst>
                    <a:ext uri="{9D8B030D-6E8A-4147-A177-3AD203B41FA5}">
                      <a16:colId xmlns:a16="http://schemas.microsoft.com/office/drawing/2014/main" val="361622185"/>
                    </a:ext>
                  </a:extLst>
                </a:gridCol>
                <a:gridCol w="360345">
                  <a:extLst>
                    <a:ext uri="{9D8B030D-6E8A-4147-A177-3AD203B41FA5}">
                      <a16:colId xmlns:a16="http://schemas.microsoft.com/office/drawing/2014/main" val="1967931076"/>
                    </a:ext>
                  </a:extLst>
                </a:gridCol>
                <a:gridCol w="648010">
                  <a:extLst>
                    <a:ext uri="{9D8B030D-6E8A-4147-A177-3AD203B41FA5}">
                      <a16:colId xmlns:a16="http://schemas.microsoft.com/office/drawing/2014/main" val="3967861141"/>
                    </a:ext>
                  </a:extLst>
                </a:gridCol>
                <a:gridCol w="648010">
                  <a:extLst>
                    <a:ext uri="{9D8B030D-6E8A-4147-A177-3AD203B41FA5}">
                      <a16:colId xmlns:a16="http://schemas.microsoft.com/office/drawing/2014/main" val="109997704"/>
                    </a:ext>
                  </a:extLst>
                </a:gridCol>
                <a:gridCol w="1369209">
                  <a:extLst>
                    <a:ext uri="{9D8B030D-6E8A-4147-A177-3AD203B41FA5}">
                      <a16:colId xmlns:a16="http://schemas.microsoft.com/office/drawing/2014/main" val="2418474366"/>
                    </a:ext>
                  </a:extLst>
                </a:gridCol>
              </a:tblGrid>
              <a:tr h="243845">
                <a:tc gridSpan="2">
                  <a:txBody>
                    <a:bodyPr/>
                    <a:lstStyle/>
                    <a:p>
                      <a:pP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İdare/Birim/Alt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tr-TR"/>
                    </a:p>
                  </a:txBody>
                  <a:tcPr/>
                </a:tc>
                <a:tc gridSpan="10">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8266296"/>
                  </a:ext>
                </a:extLst>
              </a:tr>
              <a:tr h="321567">
                <a:tc grid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Operasyonel Hedef</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tr-TR"/>
                    </a:p>
                  </a:txBody>
                  <a:tcPr/>
                </a:tc>
                <a:tc gridSpan="10">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26846113"/>
                  </a:ext>
                </a:extLst>
              </a:tr>
              <a:tr h="332246">
                <a:tc grid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İlgili Faaliyet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tr-TR"/>
                    </a:p>
                  </a:txBody>
                  <a:tcPr/>
                </a:tc>
                <a:tc gridSpan="10">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97553714"/>
                  </a:ext>
                </a:extLst>
              </a:tr>
              <a:tr h="334026">
                <a:tc rowSpan="2">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Sıra No</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rowSpan="2" gridSpan="2">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Tespit Edilen Risk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rowSpan="2" hMerge="1">
                  <a:txBody>
                    <a:bodyPr/>
                    <a:lstStyle/>
                    <a:p>
                      <a:endParaRPr lang="tr-TR"/>
                    </a:p>
                  </a:txBody>
                  <a:tcPr/>
                </a:tc>
                <a:tc gridSpan="4">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Olasılık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Etki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Risk Puanı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(Etki X Olasılık)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94129944"/>
                  </a:ext>
                </a:extLst>
              </a:tr>
              <a:tr h="490063">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C</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Ortalama Olasılık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tabLst>
                          <a:tab pos="636905" algn="l"/>
                          <a:tab pos="699135" algn="ctr"/>
                        </a:tabLs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636905" algn="l"/>
                          <a:tab pos="699135" algn="ctr"/>
                        </a:tabLs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C</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0"/>
                        </a:spcAft>
                        <a:tabLst>
                          <a:tab pos="636905" algn="l"/>
                          <a:tab pos="699135" algn="ctr"/>
                        </a:tabLs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Ortalama Olasılık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vMerge="1">
                  <a:txBody>
                    <a:bodyPr/>
                    <a:lstStyle/>
                    <a:p>
                      <a:endParaRPr lang="tr-TR"/>
                    </a:p>
                  </a:txBody>
                  <a:tcPr/>
                </a:tc>
                <a:extLst>
                  <a:ext uri="{0D108BD9-81ED-4DB2-BD59-A6C34878D82A}">
                    <a16:rowId xmlns:a16="http://schemas.microsoft.com/office/drawing/2014/main" val="3958631288"/>
                  </a:ext>
                </a:extLst>
              </a:tr>
              <a:tr h="182854">
                <a:tc rowSpan="2">
                  <a:txBody>
                    <a:bodyPr/>
                    <a:lstStyle/>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Risk: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808538"/>
                  </a:ext>
                </a:extLst>
              </a:tr>
              <a:tr h="365708">
                <a:tc vMerge="1">
                  <a:txBody>
                    <a:bodyPr/>
                    <a:lstStyle/>
                    <a:p>
                      <a:endParaRPr lang="tr-TR"/>
                    </a:p>
                  </a:txBody>
                  <a:tcPr/>
                </a:tc>
                <a:tc>
                  <a:txBody>
                    <a:bodyPr/>
                    <a:lstStyle/>
                    <a:p>
                      <a:pP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Sebep: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138228399"/>
                  </a:ext>
                </a:extLst>
              </a:tr>
              <a:tr h="182854">
                <a:tc rowSpan="3">
                  <a:txBody>
                    <a:bodyPr/>
                    <a:lstStyle/>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Risk: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982214"/>
                  </a:ext>
                </a:extLst>
              </a:tr>
              <a:tr h="182854">
                <a:tc vMerge="1">
                  <a:txBody>
                    <a:bodyPr/>
                    <a:lstStyle/>
                    <a:p>
                      <a:endParaRPr lang="tr-TR"/>
                    </a:p>
                  </a:txBody>
                  <a:tcPr/>
                </a:tc>
                <a:tc>
                  <a:txBody>
                    <a:bodyPr/>
                    <a:lstStyle/>
                    <a:p>
                      <a:pP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Sebep: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549142094"/>
                  </a:ext>
                </a:extLst>
              </a:tr>
              <a:tr h="182854">
                <a:tc vMerge="1">
                  <a:txBody>
                    <a:bodyPr/>
                    <a:lstStyle/>
                    <a:p>
                      <a:endParaRPr lang="tr-TR"/>
                    </a:p>
                  </a:txBody>
                  <a:tcPr/>
                </a:tc>
                <a:tc>
                  <a:txBody>
                    <a:bodyPr/>
                    <a:lstStyle/>
                    <a:p>
                      <a:pP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Sebep: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6" marR="64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052868217"/>
                  </a:ext>
                </a:extLst>
              </a:tr>
            </a:tbl>
          </a:graphicData>
        </a:graphic>
      </p:graphicFrame>
      <p:pic>
        <p:nvPicPr>
          <p:cNvPr id="5121"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905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864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15085718"/>
              </p:ext>
            </p:extLst>
          </p:nvPr>
        </p:nvGraphicFramePr>
        <p:xfrm>
          <a:off x="1658447" y="720191"/>
          <a:ext cx="9008110" cy="876300"/>
        </p:xfrm>
        <a:graphic>
          <a:graphicData uri="http://schemas.openxmlformats.org/drawingml/2006/table">
            <a:tbl>
              <a:tblPr firstRow="1" firstCol="1" bandRow="1" bandCol="1"/>
              <a:tblGrid>
                <a:gridCol w="903605">
                  <a:extLst>
                    <a:ext uri="{9D8B030D-6E8A-4147-A177-3AD203B41FA5}">
                      <a16:colId xmlns:a16="http://schemas.microsoft.com/office/drawing/2014/main" val="825179534"/>
                    </a:ext>
                  </a:extLst>
                </a:gridCol>
                <a:gridCol w="6390640">
                  <a:extLst>
                    <a:ext uri="{9D8B030D-6E8A-4147-A177-3AD203B41FA5}">
                      <a16:colId xmlns:a16="http://schemas.microsoft.com/office/drawing/2014/main" val="3629641386"/>
                    </a:ext>
                  </a:extLst>
                </a:gridCol>
                <a:gridCol w="903605">
                  <a:extLst>
                    <a:ext uri="{9D8B030D-6E8A-4147-A177-3AD203B41FA5}">
                      <a16:colId xmlns:a16="http://schemas.microsoft.com/office/drawing/2014/main" val="679388394"/>
                    </a:ext>
                  </a:extLst>
                </a:gridCol>
                <a:gridCol w="810260">
                  <a:extLst>
                    <a:ext uri="{9D8B030D-6E8A-4147-A177-3AD203B41FA5}">
                      <a16:colId xmlns:a16="http://schemas.microsoft.com/office/drawing/2014/main" val="2815778357"/>
                    </a:ext>
                  </a:extLst>
                </a:gridCol>
              </a:tblGrid>
              <a:tr h="175260">
                <a:tc rowSpan="5">
                  <a:txBody>
                    <a:bodyPr/>
                    <a:lstStyle/>
                    <a:p>
                      <a:pPr algn="ctr">
                        <a:lnSpc>
                          <a:spcPct val="107000"/>
                        </a:lnSpc>
                        <a:spcAft>
                          <a:spcPts val="800"/>
                        </a:spcAft>
                      </a:pPr>
                      <a:endParaRPr lang="tr-T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tr-TR" sz="1400" b="1">
                          <a:effectLst/>
                          <a:latin typeface="Times New Roman" panose="02020603050405020304" pitchFamily="18" charset="0"/>
                          <a:ea typeface="Calibri" panose="020F0502020204030204" pitchFamily="34" charset="0"/>
                          <a:cs typeface="Times New Roman" panose="02020603050405020304" pitchFamily="18" charset="0"/>
                        </a:rPr>
                        <a:t>RİSK KAYIT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SGD.FR.014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435131"/>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20.01.2020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386881"/>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956261"/>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509208"/>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Sayfa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011188"/>
                  </a:ext>
                </a:extLst>
              </a:tr>
            </a:tbl>
          </a:graphicData>
        </a:graphic>
      </p:graphicFrame>
      <p:pic>
        <p:nvPicPr>
          <p:cNvPr id="4097"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765" y="720985"/>
            <a:ext cx="790575" cy="781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1627307198"/>
              </p:ext>
            </p:extLst>
          </p:nvPr>
        </p:nvGraphicFramePr>
        <p:xfrm>
          <a:off x="1597024" y="2158206"/>
          <a:ext cx="9069533" cy="3686175"/>
        </p:xfrm>
        <a:graphic>
          <a:graphicData uri="http://schemas.openxmlformats.org/drawingml/2006/table">
            <a:tbl>
              <a:tblPr firstRow="1" firstCol="1" bandRow="1"/>
              <a:tblGrid>
                <a:gridCol w="1259866">
                  <a:extLst>
                    <a:ext uri="{9D8B030D-6E8A-4147-A177-3AD203B41FA5}">
                      <a16:colId xmlns:a16="http://schemas.microsoft.com/office/drawing/2014/main" val="442563377"/>
                    </a:ext>
                  </a:extLst>
                </a:gridCol>
                <a:gridCol w="444091">
                  <a:extLst>
                    <a:ext uri="{9D8B030D-6E8A-4147-A177-3AD203B41FA5}">
                      <a16:colId xmlns:a16="http://schemas.microsoft.com/office/drawing/2014/main" val="2546637379"/>
                    </a:ext>
                  </a:extLst>
                </a:gridCol>
                <a:gridCol w="1608488">
                  <a:extLst>
                    <a:ext uri="{9D8B030D-6E8A-4147-A177-3AD203B41FA5}">
                      <a16:colId xmlns:a16="http://schemas.microsoft.com/office/drawing/2014/main" val="3559914094"/>
                    </a:ext>
                  </a:extLst>
                </a:gridCol>
                <a:gridCol w="1147771">
                  <a:extLst>
                    <a:ext uri="{9D8B030D-6E8A-4147-A177-3AD203B41FA5}">
                      <a16:colId xmlns:a16="http://schemas.microsoft.com/office/drawing/2014/main" val="2184410845"/>
                    </a:ext>
                  </a:extLst>
                </a:gridCol>
                <a:gridCol w="359885">
                  <a:extLst>
                    <a:ext uri="{9D8B030D-6E8A-4147-A177-3AD203B41FA5}">
                      <a16:colId xmlns:a16="http://schemas.microsoft.com/office/drawing/2014/main" val="4247045661"/>
                    </a:ext>
                  </a:extLst>
                </a:gridCol>
                <a:gridCol w="526151">
                  <a:extLst>
                    <a:ext uri="{9D8B030D-6E8A-4147-A177-3AD203B41FA5}">
                      <a16:colId xmlns:a16="http://schemas.microsoft.com/office/drawing/2014/main" val="4167804373"/>
                    </a:ext>
                  </a:extLst>
                </a:gridCol>
                <a:gridCol w="1608488">
                  <a:extLst>
                    <a:ext uri="{9D8B030D-6E8A-4147-A177-3AD203B41FA5}">
                      <a16:colId xmlns:a16="http://schemas.microsoft.com/office/drawing/2014/main" val="2271534363"/>
                    </a:ext>
                  </a:extLst>
                </a:gridCol>
                <a:gridCol w="693489">
                  <a:extLst>
                    <a:ext uri="{9D8B030D-6E8A-4147-A177-3AD203B41FA5}">
                      <a16:colId xmlns:a16="http://schemas.microsoft.com/office/drawing/2014/main" val="3449600344"/>
                    </a:ext>
                  </a:extLst>
                </a:gridCol>
                <a:gridCol w="710652">
                  <a:extLst>
                    <a:ext uri="{9D8B030D-6E8A-4147-A177-3AD203B41FA5}">
                      <a16:colId xmlns:a16="http://schemas.microsoft.com/office/drawing/2014/main" val="1389678093"/>
                    </a:ext>
                  </a:extLst>
                </a:gridCol>
                <a:gridCol w="710652">
                  <a:extLst>
                    <a:ext uri="{9D8B030D-6E8A-4147-A177-3AD203B41FA5}">
                      <a16:colId xmlns:a16="http://schemas.microsoft.com/office/drawing/2014/main" val="4127465027"/>
                    </a:ext>
                  </a:extLst>
                </a:gridCol>
              </a:tblGrid>
              <a:tr h="194945">
                <a:tc gridSpan="10">
                  <a:txBody>
                    <a:bodyPr/>
                    <a:lstStyle/>
                    <a:p>
                      <a:pPr>
                        <a:lnSpc>
                          <a:spcPct val="107000"/>
                        </a:lnSpc>
                        <a:spcAft>
                          <a:spcPts val="800"/>
                        </a:spcAft>
                      </a:pPr>
                      <a:r>
                        <a:rPr lang="tr-TR" sz="1400" b="1">
                          <a:effectLst/>
                          <a:latin typeface="Times New Roman" panose="02020603050405020304" pitchFamily="18" charset="0"/>
                          <a:ea typeface="Calibri" panose="020F0502020204030204" pitchFamily="34" charset="0"/>
                          <a:cs typeface="Times New Roman" panose="02020603050405020304" pitchFamily="18" charset="0"/>
                        </a:rPr>
                        <a:t>İdare/Birim/ Alt Birim:                                                                                                                                                                                                                        …../……/2020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01937352"/>
                  </a:ext>
                </a:extLst>
              </a:tr>
              <a:tr h="1018540">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Sıra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71755" marR="71755">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Operasyonel hedef</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Tespit Edilen Risk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Riske Verilen Cevaplar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b="1" i="1">
                          <a:effectLst/>
                          <a:latin typeface="Times New Roman" panose="02020603050405020304" pitchFamily="18" charset="0"/>
                          <a:ea typeface="Calibri" panose="020F0502020204030204" pitchFamily="34" charset="0"/>
                          <a:cs typeface="Times New Roman" panose="02020603050405020304" pitchFamily="18" charset="0"/>
                        </a:rPr>
                        <a:t>Mevcut Kontroller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71755" marR="71755">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 Puanı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Değişim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 Yönü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 verilecek cevaplar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200" b="1" i="1">
                          <a:effectLst/>
                          <a:latin typeface="Times New Roman" panose="02020603050405020304" pitchFamily="18" charset="0"/>
                          <a:ea typeface="Calibri" panose="020F0502020204030204" pitchFamily="34" charset="0"/>
                          <a:cs typeface="Times New Roman" panose="02020603050405020304" pitchFamily="18" charset="0"/>
                        </a:rPr>
                        <a:t>Yeni/Ek/Kaldırılan Kontroller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Başlangıç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Risk Sahibi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Açıklamalar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04998750"/>
                  </a:ext>
                </a:extLst>
              </a:tr>
              <a:tr h="396875">
                <a:tc rowSpan="2">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Risk: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7333864"/>
                  </a:ext>
                </a:extLst>
              </a:tr>
              <a:tr h="396875">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Sebep:</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2606041"/>
                  </a:ext>
                </a:extLst>
              </a:tr>
              <a:tr h="396875">
                <a:tc rowSpan="2">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Risk: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6214130"/>
                  </a:ext>
                </a:extLst>
              </a:tr>
              <a:tr h="226695">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Sebep:</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3135884"/>
                  </a:ext>
                </a:extLst>
              </a:tr>
              <a:tr h="396875">
                <a:tc rowSpan="2">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Risk: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1163912"/>
                  </a:ext>
                </a:extLst>
              </a:tr>
              <a:tr h="396875">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Sebep:</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1776277"/>
                  </a:ext>
                </a:extLst>
              </a:tr>
            </a:tbl>
          </a:graphicData>
        </a:graphic>
      </p:graphicFrame>
    </p:spTree>
    <p:extLst>
      <p:ext uri="{BB962C8B-B14F-4D97-AF65-F5344CB8AC3E}">
        <p14:creationId xmlns:p14="http://schemas.microsoft.com/office/powerpoint/2010/main" val="323826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0064"/>
            <a:ext cx="10515600" cy="1325563"/>
          </a:xfrm>
        </p:spPr>
        <p:txBody>
          <a:bodyPr>
            <a:noAutofit/>
          </a:bodyPr>
          <a:lstStyle/>
          <a:p>
            <a:r>
              <a:rPr lang="tr-TR" sz="3600" b="1" dirty="0">
                <a:solidFill>
                  <a:srgbClr val="C00000"/>
                </a:solidFill>
              </a:rPr>
              <a:t> </a:t>
            </a:r>
            <a:r>
              <a:rPr lang="tr-TR" sz="3600" b="1" dirty="0" smtClean="0">
                <a:solidFill>
                  <a:srgbClr val="C00000"/>
                </a:solidFill>
              </a:rPr>
              <a:t/>
            </a:r>
            <a:br>
              <a:rPr lang="tr-TR" sz="3600" b="1" dirty="0" smtClean="0">
                <a:solidFill>
                  <a:srgbClr val="C00000"/>
                </a:solidFill>
              </a:rPr>
            </a:br>
            <a:r>
              <a:rPr lang="tr-TR" sz="3600" b="1" dirty="0" smtClean="0">
                <a:solidFill>
                  <a:srgbClr val="C00000"/>
                </a:solidFill>
              </a:rPr>
              <a:t>HASSAS </a:t>
            </a:r>
            <a:r>
              <a:rPr lang="tr-TR" sz="3600" b="1" dirty="0">
                <a:solidFill>
                  <a:srgbClr val="C00000"/>
                </a:solidFill>
              </a:rPr>
              <a:t>GÖREVLERİN İZLENMESİ  </a:t>
            </a:r>
            <a:br>
              <a:rPr lang="tr-TR" sz="3600" b="1" dirty="0">
                <a:solidFill>
                  <a:srgbClr val="C00000"/>
                </a:solidFill>
              </a:rPr>
            </a:br>
            <a:r>
              <a:rPr lang="tr-TR" sz="3600" b="1" dirty="0">
                <a:solidFill>
                  <a:srgbClr val="C00000"/>
                </a:solidFill>
              </a:rPr>
              <a:t> </a:t>
            </a:r>
          </a:p>
        </p:txBody>
      </p:sp>
      <p:sp>
        <p:nvSpPr>
          <p:cNvPr id="3" name="İçerik Yer Tutucusu 2"/>
          <p:cNvSpPr>
            <a:spLocks noGrp="1"/>
          </p:cNvSpPr>
          <p:nvPr>
            <p:ph idx="1"/>
          </p:nvPr>
        </p:nvSpPr>
        <p:spPr/>
        <p:txBody>
          <a:bodyPr>
            <a:normAutofit/>
          </a:bodyPr>
          <a:lstStyle/>
          <a:p>
            <a:pPr marL="0" indent="0">
              <a:buNone/>
            </a:pPr>
            <a:r>
              <a:rPr lang="tr-TR" sz="2400" dirty="0"/>
              <a:t>Birimler, Hassas Görev Envanterinde yer verilen görevleri;  </a:t>
            </a:r>
            <a:endParaRPr lang="tr-TR" sz="2400" dirty="0" smtClean="0"/>
          </a:p>
          <a:p>
            <a:pPr marL="0" indent="0">
              <a:buNone/>
            </a:pPr>
            <a:endParaRPr lang="tr-TR" sz="2400" dirty="0" smtClean="0"/>
          </a:p>
          <a:p>
            <a:pPr>
              <a:buFont typeface="Wingdings" panose="05000000000000000000" pitchFamily="2" charset="2"/>
              <a:buChar char="v"/>
            </a:pPr>
            <a:r>
              <a:rPr lang="tr-TR" sz="2400" dirty="0" smtClean="0"/>
              <a:t> </a:t>
            </a:r>
            <a:r>
              <a:rPr lang="tr-TR" sz="2400" dirty="0"/>
              <a:t>Periyodik aralıklarla gözden geçirmeli, </a:t>
            </a:r>
          </a:p>
          <a:p>
            <a:pPr>
              <a:buFont typeface="Wingdings" panose="05000000000000000000" pitchFamily="2" charset="2"/>
              <a:buChar char="v"/>
            </a:pPr>
            <a:r>
              <a:rPr lang="tr-TR" sz="2400" dirty="0" smtClean="0"/>
              <a:t>Hangi </a:t>
            </a:r>
            <a:r>
              <a:rPr lang="tr-TR" sz="2400" dirty="0"/>
              <a:t>aşamalarda aksaklıkların olabileceğini tespit etmeli, </a:t>
            </a:r>
          </a:p>
          <a:p>
            <a:pPr>
              <a:buFont typeface="Wingdings" panose="05000000000000000000" pitchFamily="2" charset="2"/>
              <a:buChar char="v"/>
            </a:pPr>
            <a:r>
              <a:rPr lang="tr-TR" sz="2400" dirty="0" smtClean="0"/>
              <a:t>Bu </a:t>
            </a:r>
            <a:r>
              <a:rPr lang="tr-TR" sz="2400" dirty="0"/>
              <a:t>aksaklıkların önlenebilmesi veya en aza indirilebilmesi için ne gibi önlemler alınabileceğine karar vermeli, </a:t>
            </a:r>
          </a:p>
          <a:p>
            <a:pPr>
              <a:buFont typeface="Wingdings" panose="05000000000000000000" pitchFamily="2" charset="2"/>
              <a:buChar char="v"/>
            </a:pPr>
            <a:r>
              <a:rPr lang="tr-TR" sz="2400" dirty="0" smtClean="0"/>
              <a:t>Görevlerdeki </a:t>
            </a:r>
            <a:r>
              <a:rPr lang="tr-TR" sz="2400" dirty="0"/>
              <a:t>etkinliğin sağlanması için alınan önlemleri sürekli olarak  izlemelidir.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6226" y="577476"/>
            <a:ext cx="3354550" cy="227630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509" y="4840951"/>
            <a:ext cx="2438428" cy="1606550"/>
          </a:xfrm>
          <a:prstGeom prst="rect">
            <a:avLst/>
          </a:prstGeom>
        </p:spPr>
      </p:pic>
    </p:spTree>
    <p:extLst>
      <p:ext uri="{BB962C8B-B14F-4D97-AF65-F5344CB8AC3E}">
        <p14:creationId xmlns:p14="http://schemas.microsoft.com/office/powerpoint/2010/main" val="1992387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sz="7200" dirty="0" smtClean="0">
                <a:latin typeface="Times New Roman" panose="02020603050405020304" pitchFamily="18" charset="0"/>
                <a:cs typeface="Times New Roman" panose="02020603050405020304" pitchFamily="18" charset="0"/>
              </a:rPr>
              <a:t>TEŞEKKÜRLER…</a:t>
            </a:r>
            <a:endParaRPr lang="tr-TR"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697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Stratejik Riskler; </a:t>
            </a:r>
            <a:r>
              <a:rPr lang="tr-TR" dirty="0"/>
              <a:t>2018-2022 Stratejik </a:t>
            </a:r>
            <a:r>
              <a:rPr lang="tr-TR" dirty="0" smtClean="0"/>
              <a:t>Planında yer alan stratejik amaç ve hedefler </a:t>
            </a:r>
            <a:r>
              <a:rPr lang="tr-TR" dirty="0" err="1" smtClean="0"/>
              <a:t>gerçekleştirimesi</a:t>
            </a:r>
            <a:r>
              <a:rPr lang="tr-TR" dirty="0" smtClean="0"/>
              <a:t> sürecinde karşılaşılma olasılığı olan, riskler Strateji Geliştirme Daire Başkanlığı tarafından oluşturulmuştur.</a:t>
            </a:r>
          </a:p>
          <a:p>
            <a:pPr marL="0" indent="0" algn="just">
              <a:buNone/>
            </a:pPr>
            <a:r>
              <a:rPr lang="tr-TR" dirty="0"/>
              <a:t>Hassas Görevlere İlişkin </a:t>
            </a:r>
            <a:r>
              <a:rPr lang="tr-TR" dirty="0" smtClean="0"/>
              <a:t>Riskler; Birimlerimiz tarafından oluşturulan hassas görevlerin yürütülmesi sürecinde yaşanma olasılığı olan, yaşanması durumunda Üniversitemize zarar verebilecek riskleri ifade eder. </a:t>
            </a:r>
            <a:endParaRPr lang="tr-TR" dirty="0"/>
          </a:p>
          <a:p>
            <a:pPr marL="0" indent="0" algn="just">
              <a:buNone/>
            </a:pPr>
            <a:r>
              <a:rPr lang="tr-TR" dirty="0" smtClean="0"/>
              <a:t>Faaliyet Riskleri; Hassas görevlerin dışında kalan, birimlerin faaliyetlerinden yürütülmesi sürecinde karşılaşılan riskleri ifade eder.</a:t>
            </a:r>
            <a:endParaRPr lang="tr-TR" dirty="0"/>
          </a:p>
        </p:txBody>
      </p:sp>
      <p:sp>
        <p:nvSpPr>
          <p:cNvPr id="4" name="Dikdörtgen 3"/>
          <p:cNvSpPr/>
          <p:nvPr/>
        </p:nvSpPr>
        <p:spPr>
          <a:xfrm>
            <a:off x="838200" y="958334"/>
            <a:ext cx="4639475" cy="707886"/>
          </a:xfrm>
          <a:prstGeom prst="rect">
            <a:avLst/>
          </a:prstGeom>
        </p:spPr>
        <p:txBody>
          <a:bodyPr wrap="none">
            <a:spAutoFit/>
          </a:bodyPr>
          <a:lstStyle/>
          <a:p>
            <a:r>
              <a:rPr lang="tr-TR" sz="4000" b="1" dirty="0"/>
              <a:t>Risk ve Risk Yönetimi</a:t>
            </a:r>
            <a:endParaRPr lang="tr-TR" sz="4000" dirty="0"/>
          </a:p>
        </p:txBody>
      </p:sp>
    </p:spTree>
    <p:extLst>
      <p:ext uri="{BB962C8B-B14F-4D97-AF65-F5344CB8AC3E}">
        <p14:creationId xmlns:p14="http://schemas.microsoft.com/office/powerpoint/2010/main" val="10714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06903003"/>
              </p:ext>
            </p:extLst>
          </p:nvPr>
        </p:nvGraphicFramePr>
        <p:xfrm>
          <a:off x="1301000" y="528999"/>
          <a:ext cx="9008110" cy="876300"/>
        </p:xfrm>
        <a:graphic>
          <a:graphicData uri="http://schemas.openxmlformats.org/drawingml/2006/table">
            <a:tbl>
              <a:tblPr firstRow="1" firstCol="1" bandRow="1" bandCol="1">
                <a:tableStyleId>{5C22544A-7EE6-4342-B048-85BDC9FD1C3A}</a:tableStyleId>
              </a:tblPr>
              <a:tblGrid>
                <a:gridCol w="903605">
                  <a:extLst>
                    <a:ext uri="{9D8B030D-6E8A-4147-A177-3AD203B41FA5}">
                      <a16:colId xmlns:a16="http://schemas.microsoft.com/office/drawing/2014/main" val="3851017070"/>
                    </a:ext>
                  </a:extLst>
                </a:gridCol>
                <a:gridCol w="6390640">
                  <a:extLst>
                    <a:ext uri="{9D8B030D-6E8A-4147-A177-3AD203B41FA5}">
                      <a16:colId xmlns:a16="http://schemas.microsoft.com/office/drawing/2014/main" val="2523097056"/>
                    </a:ext>
                  </a:extLst>
                </a:gridCol>
                <a:gridCol w="903605">
                  <a:extLst>
                    <a:ext uri="{9D8B030D-6E8A-4147-A177-3AD203B41FA5}">
                      <a16:colId xmlns:a16="http://schemas.microsoft.com/office/drawing/2014/main" val="3547965599"/>
                    </a:ext>
                  </a:extLst>
                </a:gridCol>
                <a:gridCol w="810260">
                  <a:extLst>
                    <a:ext uri="{9D8B030D-6E8A-4147-A177-3AD203B41FA5}">
                      <a16:colId xmlns:a16="http://schemas.microsoft.com/office/drawing/2014/main" val="850999988"/>
                    </a:ext>
                  </a:extLst>
                </a:gridCol>
              </a:tblGrid>
              <a:tr h="175260">
                <a:tc rowSpan="5">
                  <a:txBody>
                    <a:bodyPr/>
                    <a:lstStyle/>
                    <a:p>
                      <a:pPr algn="ctr">
                        <a:lnSpc>
                          <a:spcPct val="107000"/>
                        </a:lnSpc>
                        <a:spcAft>
                          <a:spcPts val="800"/>
                        </a:spcAft>
                      </a:pPr>
                      <a:endParaRPr lang="tr-T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algn="ctr">
                        <a:lnSpc>
                          <a:spcPct val="107000"/>
                        </a:lnSpc>
                        <a:spcAft>
                          <a:spcPts val="800"/>
                        </a:spcAft>
                      </a:pPr>
                      <a:r>
                        <a:rPr lang="tr-TR" sz="1400">
                          <a:effectLst/>
                        </a:rPr>
                        <a:t>HASSAS GÖREV ENVANTERİ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900">
                          <a:effectLst/>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900">
                          <a:effectLst/>
                        </a:rPr>
                        <a:t>SGD.FR.011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6170838"/>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900">
                          <a:effectLst/>
                        </a:rPr>
                        <a:t>20.01.2020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603605"/>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9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3750590"/>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900">
                          <a:effectLst/>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7502983"/>
                  </a:ext>
                </a:extLst>
              </a:tr>
              <a:tr h="175260">
                <a:tc vMerge="1">
                  <a:txBody>
                    <a:bodyPr/>
                    <a:lstStyle/>
                    <a:p>
                      <a:endParaRPr lang="tr-TR"/>
                    </a:p>
                  </a:txBody>
                  <a:tcPr/>
                </a:tc>
                <a:tc vMerge="1">
                  <a:txBody>
                    <a:bodyPr/>
                    <a:lstStyle/>
                    <a:p>
                      <a:endParaRPr lang="tr-TR"/>
                    </a:p>
                  </a:txBody>
                  <a:tcPr/>
                </a:tc>
                <a:tc>
                  <a:txBody>
                    <a:bodyPr/>
                    <a:lstStyle/>
                    <a:p>
                      <a:pPr>
                        <a:lnSpc>
                          <a:spcPct val="107000"/>
                        </a:lnSpc>
                        <a:spcAft>
                          <a:spcPts val="800"/>
                        </a:spcAft>
                      </a:pPr>
                      <a:r>
                        <a:rPr lang="tr-TR" sz="900">
                          <a:effectLst/>
                        </a:rPr>
                        <a:t>Sayfa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900" dirty="0">
                          <a:effectLst/>
                        </a:rPr>
                        <a:t>1/6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5508320"/>
                  </a:ext>
                </a:extLst>
              </a:tr>
            </a:tbl>
          </a:graphicData>
        </a:graphic>
      </p:graphicFrame>
      <p:pic>
        <p:nvPicPr>
          <p:cNvPr id="6145" name="Resim 1" descr="klu-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318" y="529793"/>
            <a:ext cx="790575" cy="781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063998436"/>
              </p:ext>
            </p:extLst>
          </p:nvPr>
        </p:nvGraphicFramePr>
        <p:xfrm>
          <a:off x="1372581" y="1738027"/>
          <a:ext cx="8997950" cy="3872738"/>
        </p:xfrm>
        <a:graphic>
          <a:graphicData uri="http://schemas.openxmlformats.org/drawingml/2006/table">
            <a:tbl>
              <a:tblPr firstRow="1" firstCol="1" bandRow="1">
                <a:tableStyleId>{5C22544A-7EE6-4342-B048-85BDC9FD1C3A}</a:tableStyleId>
              </a:tblPr>
              <a:tblGrid>
                <a:gridCol w="537210">
                  <a:extLst>
                    <a:ext uri="{9D8B030D-6E8A-4147-A177-3AD203B41FA5}">
                      <a16:colId xmlns:a16="http://schemas.microsoft.com/office/drawing/2014/main" val="3337713027"/>
                    </a:ext>
                  </a:extLst>
                </a:gridCol>
                <a:gridCol w="3330575">
                  <a:extLst>
                    <a:ext uri="{9D8B030D-6E8A-4147-A177-3AD203B41FA5}">
                      <a16:colId xmlns:a16="http://schemas.microsoft.com/office/drawing/2014/main" val="3004509075"/>
                    </a:ext>
                  </a:extLst>
                </a:gridCol>
                <a:gridCol w="1350010">
                  <a:extLst>
                    <a:ext uri="{9D8B030D-6E8A-4147-A177-3AD203B41FA5}">
                      <a16:colId xmlns:a16="http://schemas.microsoft.com/office/drawing/2014/main" val="1371335467"/>
                    </a:ext>
                  </a:extLst>
                </a:gridCol>
                <a:gridCol w="1350010">
                  <a:extLst>
                    <a:ext uri="{9D8B030D-6E8A-4147-A177-3AD203B41FA5}">
                      <a16:colId xmlns:a16="http://schemas.microsoft.com/office/drawing/2014/main" val="524157178"/>
                    </a:ext>
                  </a:extLst>
                </a:gridCol>
                <a:gridCol w="2430145">
                  <a:extLst>
                    <a:ext uri="{9D8B030D-6E8A-4147-A177-3AD203B41FA5}">
                      <a16:colId xmlns:a16="http://schemas.microsoft.com/office/drawing/2014/main" val="3849443394"/>
                    </a:ext>
                  </a:extLst>
                </a:gridCol>
              </a:tblGrid>
              <a:tr h="583565">
                <a:tc gridSpan="5">
                  <a:txBody>
                    <a:bodyPr/>
                    <a:lstStyle/>
                    <a:p>
                      <a:pPr algn="l">
                        <a:lnSpc>
                          <a:spcPct val="107000"/>
                        </a:lnSpc>
                        <a:spcAft>
                          <a:spcPts val="0"/>
                        </a:spcAft>
                      </a:pPr>
                      <a:r>
                        <a:rPr lang="tr-TR" sz="1200" dirty="0">
                          <a:effectLst/>
                        </a:rPr>
                        <a:t>Birimi: AKADEMİK BİRİMLER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21139945"/>
                  </a:ext>
                </a:extLst>
              </a:tr>
              <a:tr h="485140">
                <a:tc>
                  <a:txBody>
                    <a:bodyPr/>
                    <a:lstStyle/>
                    <a:p>
                      <a:pPr algn="l">
                        <a:lnSpc>
                          <a:spcPct val="107000"/>
                        </a:lnSpc>
                        <a:spcAft>
                          <a:spcPts val="0"/>
                        </a:spcAft>
                      </a:pPr>
                      <a:r>
                        <a:rPr lang="tr-TR" sz="1200">
                          <a:effectLst/>
                        </a:rPr>
                        <a:t>Sıra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200">
                          <a:effectLst/>
                        </a:rPr>
                        <a:t>Hassas Görevler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200">
                          <a:effectLst/>
                        </a:rPr>
                        <a:t>Görevin Yürütüldüğü Birim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200">
                          <a:effectLst/>
                        </a:rPr>
                        <a:t>Sorumlu Birim Amiri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200">
                          <a:effectLst/>
                        </a:rPr>
                        <a:t>Görevin Yerine Getirilmeme Sonucu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9062600"/>
                  </a:ext>
                </a:extLst>
              </a:tr>
              <a:tr h="348615">
                <a:tc>
                  <a:txBody>
                    <a:bodyPr/>
                    <a:lstStyle/>
                    <a:p>
                      <a:pPr algn="l">
                        <a:lnSpc>
                          <a:spcPct val="107000"/>
                        </a:lnSpc>
                        <a:spcAft>
                          <a:spcPts val="0"/>
                        </a:spcAft>
                      </a:pPr>
                      <a:endParaRPr lang="tr-T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endParaRPr lang="tr-T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endParaRPr lang="tr-T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6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Öğrenci Bilgilerinin Gizli Tutulması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6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Öğrenci İşleri Birimi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6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Bölüm Başkanlığı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6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Fakülte Sekreteri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6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Dekan</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Telafisi Güç Sorunlara Sebebiyet Verme,</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Öğrenci Hak Kaybı,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Bilgi ve Belgeleri Yetkisiz Kişilerin Görmesi,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Kurumun İtibar Kaybı,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İdari İşlem Konusu Olması,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Adli İşlem Konusu Olması.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4771772"/>
                  </a:ext>
                </a:extLst>
              </a:tr>
              <a:tr h="348615">
                <a:tc>
                  <a:txBody>
                    <a:bodyPr/>
                    <a:lstStyle/>
                    <a:p>
                      <a:pPr algn="l">
                        <a:lnSpc>
                          <a:spcPct val="107000"/>
                        </a:lnSpc>
                        <a:spcAft>
                          <a:spcPts val="0"/>
                        </a:spcAft>
                      </a:pPr>
                      <a:endParaRPr lang="tr-T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60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Yasal Süresinde ve Mevzuata Uygun İlgili Raporların  ( İç Kontrol, Faaliyet, İç Değerlendirme </a:t>
                      </a:r>
                      <a:r>
                        <a:rPr lang="tr-TR" sz="1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v.b</a:t>
                      </a: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Hazırlanması ve Yayınlanması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60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İlgili Komisyonlar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Fakülte Sekreterliği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Dekan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Fakülte Sekreteri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İdari İşlerin Aksaması,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Dış Denetimde Sorgu Konusu Olması,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Kurumsal İtibar Kaybı Yaşanması</a:t>
                      </a:r>
                      <a:r>
                        <a:rPr lang="tr-TR" sz="1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513049"/>
                  </a:ext>
                </a:extLst>
              </a:tr>
              <a:tr h="348615">
                <a:tc>
                  <a:txBody>
                    <a:bodyPr/>
                    <a:lstStyle/>
                    <a:p>
                      <a:pPr algn="l">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60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Personelin SGK İşe Giriş-İşten Ayrılış Bildirgelerinin Zamanında Hazırlanması,  SGK Primlerinin Eksiksiz ve Zamanında Bildirilmesi ve Ödenmesine İlişkin Takip edilmesi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600"/>
                        </a:spcAft>
                      </a:pPr>
                      <a:r>
                        <a:rPr lang="tr-TR"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Tahakkuk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600"/>
                        </a:spcAft>
                      </a:pPr>
                      <a:r>
                        <a:rPr lang="tr-TR"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Fakülte Sekreteri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Kamu Zararı,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Kişi Zararı,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Cezai veya İdari Soruşturma Konusu Olması,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tr-TR"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Sayıştay Sorgusuna Sebep Olması.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886545"/>
                  </a:ext>
                </a:extLst>
              </a:tr>
            </a:tbl>
          </a:graphicData>
        </a:graphic>
      </p:graphicFrame>
    </p:spTree>
    <p:extLst>
      <p:ext uri="{BB962C8B-B14F-4D97-AF65-F5344CB8AC3E}">
        <p14:creationId xmlns:p14="http://schemas.microsoft.com/office/powerpoint/2010/main" val="374163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Risk </a:t>
            </a:r>
            <a:r>
              <a:rPr lang="tr-TR" b="1" dirty="0" smtClean="0"/>
              <a:t>Tespiti </a:t>
            </a:r>
            <a:r>
              <a:rPr lang="tr-TR" b="1" dirty="0"/>
              <a:t>Sürecinde Sorulabilecek </a:t>
            </a:r>
            <a:r>
              <a:rPr lang="tr-TR" b="1" dirty="0" smtClean="0"/>
              <a:t>Sorular  </a:t>
            </a:r>
            <a:endParaRPr lang="tr-TR" dirty="0"/>
          </a:p>
        </p:txBody>
      </p:sp>
      <p:pic>
        <p:nvPicPr>
          <p:cNvPr id="4" name="İçerik Yer Tutucusu 3"/>
          <p:cNvPicPr>
            <a:picLocks noGrp="1" noChangeAspect="1"/>
          </p:cNvPicPr>
          <p:nvPr>
            <p:ph idx="1"/>
          </p:nvPr>
        </p:nvPicPr>
        <p:blipFill>
          <a:blip r:embed="rId2"/>
          <a:stretch>
            <a:fillRect/>
          </a:stretch>
        </p:blipFill>
        <p:spPr>
          <a:xfrm>
            <a:off x="760164" y="1575412"/>
            <a:ext cx="10091450" cy="4803353"/>
          </a:xfrm>
          <a:prstGeom prst="rect">
            <a:avLst/>
          </a:prstGeom>
        </p:spPr>
      </p:pic>
    </p:spTree>
    <p:extLst>
      <p:ext uri="{BB962C8B-B14F-4D97-AF65-F5344CB8AC3E}">
        <p14:creationId xmlns:p14="http://schemas.microsoft.com/office/powerpoint/2010/main" val="410828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12" y="532660"/>
            <a:ext cx="11230253" cy="5644303"/>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518647" y="365125"/>
            <a:ext cx="3835153" cy="1735014"/>
          </a:xfrm>
          <a:prstGeom prst="rect">
            <a:avLst/>
          </a:prstGeom>
        </p:spPr>
      </p:pic>
    </p:spTree>
    <p:extLst>
      <p:ext uri="{BB962C8B-B14F-4D97-AF65-F5344CB8AC3E}">
        <p14:creationId xmlns:p14="http://schemas.microsoft.com/office/powerpoint/2010/main" val="1126875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659" y="365126"/>
            <a:ext cx="10924141" cy="659444"/>
          </a:xfrm>
        </p:spPr>
        <p:txBody>
          <a:bodyPr>
            <a:normAutofit fontScale="90000"/>
          </a:bodyPr>
          <a:lstStyle/>
          <a:p>
            <a:r>
              <a:rPr lang="tr-TR" b="1" dirty="0" smtClean="0"/>
              <a:t>Risklerin </a:t>
            </a:r>
            <a:r>
              <a:rPr lang="tr-TR" b="1" dirty="0"/>
              <a:t>Değerlendirilmesi</a:t>
            </a:r>
            <a:endParaRPr lang="tr-TR" dirty="0"/>
          </a:p>
        </p:txBody>
      </p:sp>
      <p:pic>
        <p:nvPicPr>
          <p:cNvPr id="7" name="Resim 6"/>
          <p:cNvPicPr>
            <a:picLocks noChangeAspect="1"/>
          </p:cNvPicPr>
          <p:nvPr/>
        </p:nvPicPr>
        <p:blipFill>
          <a:blip r:embed="rId2"/>
          <a:stretch>
            <a:fillRect/>
          </a:stretch>
        </p:blipFill>
        <p:spPr>
          <a:xfrm>
            <a:off x="429659" y="1148047"/>
            <a:ext cx="10609242" cy="4823095"/>
          </a:xfrm>
          <a:prstGeom prst="rect">
            <a:avLst/>
          </a:prstGeom>
        </p:spPr>
      </p:pic>
    </p:spTree>
    <p:extLst>
      <p:ext uri="{BB962C8B-B14F-4D97-AF65-F5344CB8AC3E}">
        <p14:creationId xmlns:p14="http://schemas.microsoft.com/office/powerpoint/2010/main" val="2485246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5980" y="489467"/>
            <a:ext cx="10381786" cy="4640094"/>
          </a:xfrm>
          <a:prstGeom prst="rect">
            <a:avLst/>
          </a:prstGeom>
        </p:spPr>
      </p:pic>
      <p:pic>
        <p:nvPicPr>
          <p:cNvPr id="5" name="Resim 4"/>
          <p:cNvPicPr>
            <a:picLocks noChangeAspect="1"/>
          </p:cNvPicPr>
          <p:nvPr/>
        </p:nvPicPr>
        <p:blipFill>
          <a:blip r:embed="rId3"/>
          <a:stretch>
            <a:fillRect/>
          </a:stretch>
        </p:blipFill>
        <p:spPr>
          <a:xfrm>
            <a:off x="369739" y="4995746"/>
            <a:ext cx="10881842" cy="890173"/>
          </a:xfrm>
          <a:prstGeom prst="rect">
            <a:avLst/>
          </a:prstGeom>
        </p:spPr>
      </p:pic>
    </p:spTree>
    <p:extLst>
      <p:ext uri="{BB962C8B-B14F-4D97-AF65-F5344CB8AC3E}">
        <p14:creationId xmlns:p14="http://schemas.microsoft.com/office/powerpoint/2010/main" val="1419395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57922" y="177607"/>
            <a:ext cx="11162371" cy="5799447"/>
          </a:xfrm>
          <a:prstGeom prst="rect">
            <a:avLst/>
          </a:prstGeom>
        </p:spPr>
      </p:pic>
    </p:spTree>
    <p:extLst>
      <p:ext uri="{BB962C8B-B14F-4D97-AF65-F5344CB8AC3E}">
        <p14:creationId xmlns:p14="http://schemas.microsoft.com/office/powerpoint/2010/main" val="2166635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1165</Words>
  <Application>Microsoft Office PowerPoint</Application>
  <PresentationFormat>Geniş ekran</PresentationFormat>
  <Paragraphs>390</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Calibri Light</vt:lpstr>
      <vt:lpstr>Times New Roman</vt:lpstr>
      <vt:lpstr>Wingdings</vt:lpstr>
      <vt:lpstr>Office Teması</vt:lpstr>
      <vt:lpstr>RİSK BELİRLEME VE RİSKLERE İLİŞKİN ÖNLEM ALMA</vt:lpstr>
      <vt:lpstr>Risk ve Risk Yönetimi</vt:lpstr>
      <vt:lpstr>PowerPoint Sunusu</vt:lpstr>
      <vt:lpstr>PowerPoint Sunusu</vt:lpstr>
      <vt:lpstr>Risk Tespiti Sürecinde Sorulabilecek Sorular  </vt:lpstr>
      <vt:lpstr>PowerPoint Sunusu</vt:lpstr>
      <vt:lpstr>Risklerin Değerlendirilmesi</vt:lpstr>
      <vt:lpstr>PowerPoint Sunusu</vt:lpstr>
      <vt:lpstr>PowerPoint Sunusu</vt:lpstr>
      <vt:lpstr>PowerPoint Sunusu</vt:lpstr>
      <vt:lpstr>PowerPoint Sunusu</vt:lpstr>
      <vt:lpstr>PowerPoint Sunusu</vt:lpstr>
      <vt:lpstr>PowerPoint Sunusu</vt:lpstr>
      <vt:lpstr>HASSAS GÖREVLERDE RİSK SEVİYESİNİN  TESPİTİ </vt:lpstr>
      <vt:lpstr>HASSAS GÖREVLERDE RİSK SEVİYESİNİN  TESPİTİ </vt:lpstr>
      <vt:lpstr>PowerPoint Sunusu</vt:lpstr>
      <vt:lpstr>PowerPoint Sunusu</vt:lpstr>
      <vt:lpstr>HASSAS GÖREVLERDE ALINACAK ÖNLEMLER </vt:lpstr>
      <vt:lpstr>RİSKLERE İLİŞKİN ALINACAK ÖNLEMLER </vt:lpstr>
      <vt:lpstr>PowerPoint Sunusu</vt:lpstr>
      <vt:lpstr>PowerPoint Sunusu</vt:lpstr>
      <vt:lpstr>PowerPoint Sunusu</vt:lpstr>
      <vt:lpstr>  HASSAS GÖREVLERİN İZLENMESİ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Gülşah Demirtaş</dc:creator>
  <cp:lastModifiedBy>SERKAN BEKTAŞ</cp:lastModifiedBy>
  <cp:revision>69</cp:revision>
  <dcterms:created xsi:type="dcterms:W3CDTF">2020-01-13T08:33:43Z</dcterms:created>
  <dcterms:modified xsi:type="dcterms:W3CDTF">2020-09-09T07:04:07Z</dcterms:modified>
</cp:coreProperties>
</file>